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8" r:id="rId2"/>
    <p:sldId id="340" r:id="rId3"/>
    <p:sldId id="342" r:id="rId4"/>
    <p:sldId id="346" r:id="rId5"/>
    <p:sldId id="290" r:id="rId6"/>
    <p:sldId id="348" r:id="rId7"/>
    <p:sldId id="283" r:id="rId8"/>
    <p:sldId id="332" r:id="rId9"/>
    <p:sldId id="328" r:id="rId10"/>
    <p:sldId id="349" r:id="rId11"/>
    <p:sldId id="350" r:id="rId12"/>
    <p:sldId id="351" r:id="rId13"/>
    <p:sldId id="329" r:id="rId14"/>
    <p:sldId id="319" r:id="rId15"/>
    <p:sldId id="330" r:id="rId16"/>
    <p:sldId id="333" r:id="rId17"/>
    <p:sldId id="292" r:id="rId18"/>
    <p:sldId id="291" r:id="rId19"/>
    <p:sldId id="335" r:id="rId20"/>
    <p:sldId id="352" r:id="rId21"/>
    <p:sldId id="341" r:id="rId22"/>
    <p:sldId id="272" r:id="rId23"/>
    <p:sldId id="273" r:id="rId24"/>
    <p:sldId id="274" r:id="rId25"/>
    <p:sldId id="275" r:id="rId26"/>
    <p:sldId id="276" r:id="rId27"/>
    <p:sldId id="277" r:id="rId28"/>
    <p:sldId id="278" r:id="rId29"/>
    <p:sldId id="284" r:id="rId30"/>
    <p:sldId id="285" r:id="rId31"/>
    <p:sldId id="286" r:id="rId32"/>
    <p:sldId id="287" r:id="rId33"/>
    <p:sldId id="288" r:id="rId34"/>
    <p:sldId id="279" r:id="rId35"/>
    <p:sldId id="280" r:id="rId36"/>
    <p:sldId id="281" r:id="rId37"/>
    <p:sldId id="308" r:id="rId38"/>
    <p:sldId id="353" r:id="rId39"/>
    <p:sldId id="339" r:id="rId40"/>
    <p:sldId id="294" r:id="rId41"/>
    <p:sldId id="295" r:id="rId42"/>
    <p:sldId id="299" r:id="rId43"/>
    <p:sldId id="301" r:id="rId44"/>
    <p:sldId id="302" r:id="rId45"/>
    <p:sldId id="303" r:id="rId46"/>
    <p:sldId id="304" r:id="rId47"/>
    <p:sldId id="296" r:id="rId48"/>
    <p:sldId id="305" r:id="rId49"/>
    <p:sldId id="306" r:id="rId50"/>
    <p:sldId id="307" r:id="rId51"/>
    <p:sldId id="354" r:id="rId52"/>
    <p:sldId id="297"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c42620"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B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4660"/>
  </p:normalViewPr>
  <p:slideViewPr>
    <p:cSldViewPr>
      <p:cViewPr varScale="1">
        <p:scale>
          <a:sx n="85" d="100"/>
          <a:sy n="85" d="100"/>
        </p:scale>
        <p:origin x="7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gk24392\AppData\Local\Microsoft\Windows\Temporary%20Internet%20Files\Content.Outlook\AUTBHRAV\Summary%20of%20accred%202002-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14363624581978E-2"/>
          <c:y val="2.2588562920200651E-2"/>
          <c:w val="0.91836419753086418"/>
          <c:h val="0.89593352840047802"/>
        </c:manualLayout>
      </c:layout>
      <c:lineChart>
        <c:grouping val="standard"/>
        <c:varyColors val="0"/>
        <c:ser>
          <c:idx val="0"/>
          <c:order val="0"/>
          <c:tx>
            <c:strRef>
              <c:f>Sheet2!$B$1</c:f>
              <c:strCache>
                <c:ptCount val="1"/>
                <c:pt idx="0">
                  <c:v>Schools not Fully Accredited</c:v>
                </c:pt>
              </c:strCache>
            </c:strRef>
          </c:tx>
          <c:spPr>
            <a:ln>
              <a:solidFill>
                <a:schemeClr val="tx1"/>
              </a:solidFill>
            </a:ln>
          </c:spPr>
          <c:marker>
            <c:symbol val="square"/>
            <c:size val="7"/>
            <c:spPr>
              <a:solidFill>
                <a:schemeClr val="tx1"/>
              </a:solidFill>
              <a:ln>
                <a:solidFill>
                  <a:schemeClr val="tx1"/>
                </a:solidFill>
              </a:ln>
            </c:spPr>
          </c:marker>
          <c:dPt>
            <c:idx val="4"/>
            <c:marker>
              <c:spPr>
                <a:solidFill>
                  <a:srgbClr val="FF0000"/>
                </a:solidFill>
                <a:ln>
                  <a:solidFill>
                    <a:schemeClr val="tx1"/>
                  </a:solidFill>
                </a:ln>
              </c:spPr>
            </c:marker>
            <c:bubble3D val="0"/>
          </c:dPt>
          <c:dPt>
            <c:idx val="6"/>
            <c:marker>
              <c:spPr>
                <a:solidFill>
                  <a:srgbClr val="FF0000"/>
                </a:solidFill>
                <a:ln>
                  <a:solidFill>
                    <a:schemeClr val="tx1"/>
                  </a:solidFill>
                </a:ln>
              </c:spPr>
            </c:marker>
            <c:bubble3D val="0"/>
          </c:dPt>
          <c:dPt>
            <c:idx val="7"/>
            <c:marker>
              <c:spPr>
                <a:solidFill>
                  <a:srgbClr val="FF0000"/>
                </a:solidFill>
                <a:ln>
                  <a:solidFill>
                    <a:schemeClr val="tx1"/>
                  </a:solidFill>
                </a:ln>
              </c:spPr>
            </c:marker>
            <c:bubble3D val="0"/>
          </c:dPt>
          <c:dPt>
            <c:idx val="9"/>
            <c:marker>
              <c:spPr>
                <a:solidFill>
                  <a:srgbClr val="FF0000"/>
                </a:solidFill>
                <a:ln>
                  <a:solidFill>
                    <a:schemeClr val="tx1"/>
                  </a:solidFill>
                </a:ln>
              </c:spPr>
            </c:marker>
            <c:bubble3D val="0"/>
          </c:dPt>
          <c:dPt>
            <c:idx val="10"/>
            <c:marker>
              <c:spPr>
                <a:solidFill>
                  <a:srgbClr val="FF0000"/>
                </a:solidFill>
                <a:ln>
                  <a:solidFill>
                    <a:schemeClr val="tx1"/>
                  </a:solidFill>
                </a:ln>
              </c:spPr>
            </c:marker>
            <c:bubble3D val="0"/>
          </c:dPt>
          <c:dPt>
            <c:idx val="11"/>
            <c:marker>
              <c:spPr>
                <a:solidFill>
                  <a:srgbClr val="FF0000"/>
                </a:solidFill>
                <a:ln>
                  <a:solidFill>
                    <a:schemeClr val="tx1"/>
                  </a:solidFill>
                </a:ln>
              </c:spPr>
            </c:marker>
            <c:bubble3D val="0"/>
          </c:dPt>
          <c:dLbls>
            <c:dLbl>
              <c:idx val="1"/>
              <c:layout>
                <c:manualLayout>
                  <c:x val="0"/>
                  <c:y val="-3.781818181818195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5000000000000216E-2"/>
                  <c:y val="-4.629629629629692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0042935748272218E-2"/>
                  <c:y val="-4.4451138153185424E-2"/>
                </c:manualLayout>
              </c:layout>
              <c:tx>
                <c:rich>
                  <a:bodyPr/>
                  <a:lstStyle/>
                  <a:p>
                    <a:pPr>
                      <a:defRPr sz="1800" b="1" i="0" baseline="0">
                        <a:solidFill>
                          <a:schemeClr val="tx1"/>
                        </a:solidFill>
                        <a:latin typeface="Arial" pitchFamily="34" charset="0"/>
                        <a:cs typeface="Arial" pitchFamily="34" charset="0"/>
                      </a:defRPr>
                    </a:pPr>
                    <a:r>
                      <a:rPr lang="en-US" sz="1800" dirty="0">
                        <a:solidFill>
                          <a:srgbClr val="FF0000"/>
                        </a:solidFill>
                        <a:latin typeface="Arial" pitchFamily="34" charset="0"/>
                        <a:cs typeface="Arial" pitchFamily="34" charset="0"/>
                      </a:rPr>
                      <a:t>1</a:t>
                    </a:r>
                    <a:r>
                      <a:rPr lang="en-US" sz="1800" dirty="0">
                        <a:solidFill>
                          <a:srgbClr val="FF0000"/>
                        </a:solidFill>
                      </a:rPr>
                      <a:t>44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6"/>
              <c:layout>
                <c:manualLayout>
                  <c:x val="-1.5432098765432209E-2"/>
                  <c:y val="-4.7702555235206855E-2"/>
                </c:manualLayout>
              </c:layout>
              <c:spPr>
                <a:noFill/>
                <a:ln>
                  <a:noFill/>
                </a:ln>
                <a:effectLst/>
              </c:spPr>
              <c:txPr>
                <a:bodyPr/>
                <a:lstStyle/>
                <a:p>
                  <a:pPr>
                    <a:defRPr sz="1800" b="1" i="0" baseline="0">
                      <a:solidFill>
                        <a:srgbClr val="FF0000"/>
                      </a:solidFill>
                      <a:latin typeface="Arial" pitchFamily="34" charset="0"/>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7"/>
              <c:layout>
                <c:manualLayout>
                  <c:x val="-1.5740740740740763E-2"/>
                  <c:y val="-4.7827390546498476E-2"/>
                </c:manualLayout>
              </c:layout>
              <c:spPr>
                <a:noFill/>
                <a:ln>
                  <a:noFill/>
                </a:ln>
                <a:effectLst/>
              </c:spPr>
              <c:txPr>
                <a:bodyPr/>
                <a:lstStyle/>
                <a:p>
                  <a:pPr>
                    <a:defRPr sz="1800" b="1" i="0" baseline="0">
                      <a:solidFill>
                        <a:srgbClr val="FF0000"/>
                      </a:solidFill>
                      <a:latin typeface="Arial" pitchFamily="34" charset="0"/>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8"/>
              <c:layout>
                <c:manualLayout>
                  <c:x val="-2.3449336207764317E-2"/>
                  <c:y val="-4.854883321403010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5463873116097396E-2"/>
                  <c:y val="-4.4451367215461814E-2"/>
                </c:manualLayout>
              </c:layout>
              <c:spPr>
                <a:noFill/>
                <a:ln>
                  <a:noFill/>
                </a:ln>
                <a:effectLst/>
              </c:spPr>
              <c:txPr>
                <a:bodyPr/>
                <a:lstStyle/>
                <a:p>
                  <a:pPr>
                    <a:defRPr sz="1800" b="1" i="0" baseline="0">
                      <a:solidFill>
                        <a:srgbClr val="FF0000"/>
                      </a:solidFill>
                      <a:latin typeface="Arial" pitchFamily="34" charset="0"/>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0"/>
              <c:layout>
                <c:manualLayout>
                  <c:x val="-7.2454471433727172E-2"/>
                  <c:y val="-5.1865426208742897E-2"/>
                </c:manualLayout>
              </c:layout>
              <c:spPr>
                <a:noFill/>
                <a:ln>
                  <a:noFill/>
                </a:ln>
                <a:effectLst/>
              </c:spPr>
              <c:txPr>
                <a:bodyPr/>
                <a:lstStyle/>
                <a:p>
                  <a:pPr>
                    <a:defRPr sz="1800" b="1" i="0" baseline="0">
                      <a:solidFill>
                        <a:srgbClr val="FF0000"/>
                      </a:solidFill>
                      <a:latin typeface="Arial" pitchFamily="34" charset="0"/>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1"/>
              <c:layout>
                <c:manualLayout>
                  <c:x val="-7.4029244758673923E-2"/>
                  <c:y val="5.2862992125985182E-3"/>
                </c:manualLayout>
              </c:layout>
              <c:spPr>
                <a:noFill/>
                <a:ln>
                  <a:noFill/>
                </a:ln>
                <a:effectLst/>
              </c:spPr>
              <c:txPr>
                <a:bodyPr/>
                <a:lstStyle/>
                <a:p>
                  <a:pPr>
                    <a:defRPr sz="1800" b="1" i="0" baseline="0">
                      <a:solidFill>
                        <a:srgbClr val="FF0000"/>
                      </a:solidFill>
                      <a:latin typeface="Arial" pitchFamily="34" charset="0"/>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i="0" baseline="0">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Sheet2!$A$2:$A$13</c:f>
              <c:strCache>
                <c:ptCount val="12"/>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strCache>
            </c:strRef>
          </c:cat>
          <c:val>
            <c:numRef>
              <c:f>Sheet2!$B$2:$B$13</c:f>
              <c:numCache>
                <c:formatCode>General</c:formatCode>
                <c:ptCount val="12"/>
                <c:pt idx="0">
                  <c:v>648</c:v>
                </c:pt>
                <c:pt idx="1">
                  <c:v>400</c:v>
                </c:pt>
                <c:pt idx="2">
                  <c:v>261</c:v>
                </c:pt>
                <c:pt idx="3">
                  <c:v>136</c:v>
                </c:pt>
                <c:pt idx="4">
                  <c:v>144</c:v>
                </c:pt>
                <c:pt idx="5">
                  <c:v>133</c:v>
                </c:pt>
                <c:pt idx="6">
                  <c:v>71</c:v>
                </c:pt>
                <c:pt idx="7">
                  <c:v>25</c:v>
                </c:pt>
                <c:pt idx="8">
                  <c:v>19</c:v>
                </c:pt>
                <c:pt idx="9">
                  <c:v>62</c:v>
                </c:pt>
                <c:pt idx="10">
                  <c:v>111</c:v>
                </c:pt>
                <c:pt idx="11">
                  <c:v>401</c:v>
                </c:pt>
              </c:numCache>
            </c:numRef>
          </c:val>
          <c:smooth val="0"/>
        </c:ser>
        <c:dLbls>
          <c:showLegendKey val="0"/>
          <c:showVal val="0"/>
          <c:showCatName val="0"/>
          <c:showSerName val="0"/>
          <c:showPercent val="0"/>
          <c:showBubbleSize val="0"/>
        </c:dLbls>
        <c:marker val="1"/>
        <c:smooth val="0"/>
        <c:axId val="295886408"/>
        <c:axId val="295888368"/>
      </c:lineChart>
      <c:catAx>
        <c:axId val="295886408"/>
        <c:scaling>
          <c:orientation val="minMax"/>
        </c:scaling>
        <c:delete val="0"/>
        <c:axPos val="b"/>
        <c:numFmt formatCode="General" sourceLinked="0"/>
        <c:majorTickMark val="out"/>
        <c:minorTickMark val="none"/>
        <c:tickLblPos val="nextTo"/>
        <c:txPr>
          <a:bodyPr/>
          <a:lstStyle/>
          <a:p>
            <a:pPr>
              <a:defRPr b="1" i="0" baseline="0">
                <a:solidFill>
                  <a:schemeClr val="tx1"/>
                </a:solidFill>
                <a:latin typeface="Arial" pitchFamily="34" charset="0"/>
                <a:cs typeface="Arial" pitchFamily="34" charset="0"/>
              </a:defRPr>
            </a:pPr>
            <a:endParaRPr lang="en-US"/>
          </a:p>
        </c:txPr>
        <c:crossAx val="295888368"/>
        <c:crosses val="autoZero"/>
        <c:auto val="1"/>
        <c:lblAlgn val="ctr"/>
        <c:lblOffset val="100"/>
        <c:noMultiLvlLbl val="0"/>
      </c:catAx>
      <c:valAx>
        <c:axId val="295888368"/>
        <c:scaling>
          <c:orientation val="minMax"/>
        </c:scaling>
        <c:delete val="0"/>
        <c:axPos val="l"/>
        <c:majorGridlines/>
        <c:minorGridlines/>
        <c:numFmt formatCode="General" sourceLinked="1"/>
        <c:majorTickMark val="out"/>
        <c:minorTickMark val="none"/>
        <c:tickLblPos val="nextTo"/>
        <c:txPr>
          <a:bodyPr/>
          <a:lstStyle/>
          <a:p>
            <a:pPr>
              <a:defRPr sz="1400" b="1" baseline="0">
                <a:solidFill>
                  <a:schemeClr val="tx1"/>
                </a:solidFill>
                <a:latin typeface="Arial" pitchFamily="34" charset="0"/>
                <a:cs typeface="Arial" pitchFamily="34" charset="0"/>
              </a:defRPr>
            </a:pPr>
            <a:endParaRPr lang="en-US"/>
          </a:p>
        </c:txPr>
        <c:crossAx val="295886408"/>
        <c:crosses val="autoZero"/>
        <c:crossBetween val="between"/>
        <c:minorUnit val="100"/>
      </c:valAx>
      <c:spPr>
        <a:ln>
          <a:noFill/>
        </a:ln>
      </c:spPr>
    </c:plotArea>
    <c:plotVisOnly val="1"/>
    <c:dispBlanksAs val="gap"/>
    <c:showDLblsOverMax val="0"/>
  </c:chart>
  <c:spPr>
    <a:solidFill>
      <a:schemeClr val="bg1"/>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Total VDOE Filled</a:t>
            </a:r>
            <a:r>
              <a:rPr lang="en-US" baseline="0" dirty="0" smtClean="0"/>
              <a:t> Fulltime Positions</a:t>
            </a:r>
            <a:endParaRPr lang="en-US" dirty="0"/>
          </a:p>
        </c:rich>
      </c:tx>
      <c:overlay val="0"/>
    </c:title>
    <c:autoTitleDeleted val="0"/>
    <c:plotArea>
      <c:layout/>
      <c:lineChart>
        <c:grouping val="standard"/>
        <c:varyColors val="0"/>
        <c:ser>
          <c:idx val="0"/>
          <c:order val="0"/>
          <c:tx>
            <c:strRef>
              <c:f>Sheet1!$B$1</c:f>
              <c:strCache>
                <c:ptCount val="1"/>
                <c:pt idx="0">
                  <c:v>Series 1</c:v>
                </c:pt>
              </c:strCache>
            </c:strRef>
          </c:tx>
          <c:marker>
            <c:symbol val="none"/>
          </c:marker>
          <c:cat>
            <c:numRef>
              <c:f>Sheet1!$A$2:$A$5</c:f>
              <c:numCache>
                <c:formatCode>d\-mmm\-yy</c:formatCode>
                <c:ptCount val="4"/>
                <c:pt idx="0">
                  <c:v>39630</c:v>
                </c:pt>
                <c:pt idx="1">
                  <c:v>40360</c:v>
                </c:pt>
                <c:pt idx="2">
                  <c:v>41091</c:v>
                </c:pt>
                <c:pt idx="3">
                  <c:v>41821</c:v>
                </c:pt>
              </c:numCache>
            </c:numRef>
          </c:cat>
          <c:val>
            <c:numRef>
              <c:f>Sheet1!$B$2:$B$5</c:f>
              <c:numCache>
                <c:formatCode>General</c:formatCode>
                <c:ptCount val="4"/>
                <c:pt idx="0">
                  <c:v>310</c:v>
                </c:pt>
                <c:pt idx="1">
                  <c:v>277</c:v>
                </c:pt>
                <c:pt idx="2">
                  <c:v>262</c:v>
                </c:pt>
                <c:pt idx="3">
                  <c:v>248</c:v>
                </c:pt>
              </c:numCache>
            </c:numRef>
          </c:val>
          <c:smooth val="0"/>
        </c:ser>
        <c:dLbls>
          <c:showLegendKey val="0"/>
          <c:showVal val="0"/>
          <c:showCatName val="0"/>
          <c:showSerName val="0"/>
          <c:showPercent val="0"/>
          <c:showBubbleSize val="0"/>
        </c:dLbls>
        <c:smooth val="0"/>
        <c:axId val="295889936"/>
        <c:axId val="295890328"/>
      </c:lineChart>
      <c:dateAx>
        <c:axId val="295889936"/>
        <c:scaling>
          <c:orientation val="minMax"/>
        </c:scaling>
        <c:delete val="0"/>
        <c:axPos val="b"/>
        <c:numFmt formatCode="d\-mmm\-yy" sourceLinked="1"/>
        <c:majorTickMark val="out"/>
        <c:minorTickMark val="none"/>
        <c:tickLblPos val="nextTo"/>
        <c:crossAx val="295890328"/>
        <c:crosses val="autoZero"/>
        <c:auto val="1"/>
        <c:lblOffset val="100"/>
        <c:baseTimeUnit val="years"/>
      </c:dateAx>
      <c:valAx>
        <c:axId val="295890328"/>
        <c:scaling>
          <c:orientation val="minMax"/>
        </c:scaling>
        <c:delete val="0"/>
        <c:axPos val="l"/>
        <c:majorGridlines/>
        <c:numFmt formatCode="General" sourceLinked="1"/>
        <c:majorTickMark val="out"/>
        <c:minorTickMark val="none"/>
        <c:tickLblPos val="nextTo"/>
        <c:crossAx val="2958899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0.5288</cdr:x>
      <cdr:y>0.33369</cdr:y>
    </cdr:from>
    <cdr:to>
      <cdr:x>0.71937</cdr:x>
      <cdr:y>0.41675</cdr:y>
    </cdr:to>
    <cdr:sp macro="" textlink="">
      <cdr:nvSpPr>
        <cdr:cNvPr id="2" name="TextBox 1"/>
        <cdr:cNvSpPr txBox="1"/>
      </cdr:nvSpPr>
      <cdr:spPr>
        <a:xfrm xmlns:a="http://schemas.openxmlformats.org/drawingml/2006/main">
          <a:off x="4129169" y="1510266"/>
          <a:ext cx="1488088" cy="375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0.55841</cdr:x>
      <cdr:y>0.4534</cdr:y>
    </cdr:from>
    <cdr:to>
      <cdr:x>0.76439</cdr:x>
      <cdr:y>0.56174</cdr:y>
    </cdr:to>
    <cdr:sp macro="" textlink="">
      <cdr:nvSpPr>
        <cdr:cNvPr id="4" name="TextBox 3"/>
        <cdr:cNvSpPr txBox="1"/>
      </cdr:nvSpPr>
      <cdr:spPr>
        <a:xfrm xmlns:a="http://schemas.openxmlformats.org/drawingml/2006/main">
          <a:off x="4573368" y="1979393"/>
          <a:ext cx="1686910" cy="472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0.01951</cdr:x>
      <cdr:y>0.03367</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2381" cy="152381"/>
        </a:xfrm>
        <a:prstGeom xmlns:a="http://schemas.openxmlformats.org/drawingml/2006/main" prst="rect">
          <a:avLst/>
        </a:prstGeom>
      </cdr:spPr>
    </cdr:pic>
  </cdr:relSizeAnchor>
  <cdr:relSizeAnchor xmlns:cdr="http://schemas.openxmlformats.org/drawingml/2006/chartDrawing">
    <cdr:from>
      <cdr:x>0</cdr:x>
      <cdr:y>0</cdr:y>
    </cdr:from>
    <cdr:to>
      <cdr:x>0.01951</cdr:x>
      <cdr:y>0.03367</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2381" cy="152381"/>
        </a:xfrm>
        <a:prstGeom xmlns:a="http://schemas.openxmlformats.org/drawingml/2006/main" prst="rect">
          <a:avLst/>
        </a:prstGeom>
      </cdr:spPr>
    </cdr:pic>
  </cdr:relSizeAnchor>
  <cdr:relSizeAnchor xmlns:cdr="http://schemas.openxmlformats.org/drawingml/2006/chartDrawing">
    <cdr:from>
      <cdr:x>0.31496</cdr:x>
      <cdr:y>0.79797</cdr:y>
    </cdr:from>
    <cdr:to>
      <cdr:x>0.43206</cdr:x>
      <cdr:y>1</cdr:y>
    </cdr:to>
    <cdr:sp macro="" textlink="">
      <cdr:nvSpPr>
        <cdr:cNvPr id="7" name="TextBox 6"/>
        <cdr:cNvSpPr txBox="1"/>
      </cdr:nvSpPr>
      <cdr:spPr>
        <a:xfrm xmlns:a="http://schemas.openxmlformats.org/drawingml/2006/main">
          <a:off x="2459420" y="39177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0.01951</cdr:x>
      <cdr:y>0.03367</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52400"/>
          <a:ext cx="152346" cy="152389"/>
        </a:xfrm>
        <a:prstGeom xmlns:a="http://schemas.openxmlformats.org/drawingml/2006/main" prst="rect">
          <a:avLst/>
        </a:prstGeom>
      </cdr:spPr>
    </cdr:pic>
  </cdr:relSizeAnchor>
  <cdr:relSizeAnchor xmlns:cdr="http://schemas.openxmlformats.org/drawingml/2006/chartDrawing">
    <cdr:from>
      <cdr:x>0.06831</cdr:x>
      <cdr:y>0.70712</cdr:y>
    </cdr:from>
    <cdr:to>
      <cdr:x>0.29886</cdr:x>
      <cdr:y>0.88053</cdr:y>
    </cdr:to>
    <cdr:sp macro="" textlink="">
      <cdr:nvSpPr>
        <cdr:cNvPr id="9" name="TextBox 14"/>
        <cdr:cNvSpPr txBox="1"/>
      </cdr:nvSpPr>
      <cdr:spPr>
        <a:xfrm xmlns:a="http://schemas.openxmlformats.org/drawingml/2006/main">
          <a:off x="533399" y="3200400"/>
          <a:ext cx="1800251" cy="784830"/>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fontAlgn="base">
            <a:spcBef>
              <a:spcPct val="0"/>
            </a:spcBef>
            <a:spcAft>
              <a:spcPct val="0"/>
            </a:spcAft>
          </a:pPr>
          <a:r>
            <a:rPr lang="en-US" sz="900" b="1" dirty="0" smtClean="0">
              <a:solidFill>
                <a:srgbClr val="000000"/>
              </a:solidFill>
            </a:rPr>
            <a:t>To meet NCLB requirements for Reading &amp; Mathematics: assessments added for Grades </a:t>
          </a:r>
          <a:r>
            <a:rPr lang="en-US" sz="900" b="1" dirty="0">
              <a:solidFill>
                <a:srgbClr val="000000"/>
              </a:solidFill>
            </a:rPr>
            <a:t>4, </a:t>
          </a:r>
          <a:r>
            <a:rPr lang="en-US" sz="900" b="1" dirty="0" smtClean="0">
              <a:solidFill>
                <a:srgbClr val="000000"/>
              </a:solidFill>
            </a:rPr>
            <a:t>6 &amp; 7; Grades 5 &amp; 8 no longer </a:t>
          </a:r>
          <a:r>
            <a:rPr lang="en-US" sz="900" b="1" dirty="0" smtClean="0"/>
            <a:t>c</a:t>
          </a:r>
          <a:r>
            <a:rPr lang="en-US" sz="900" b="1" dirty="0" smtClean="0">
              <a:solidFill>
                <a:srgbClr val="000000"/>
              </a:solidFill>
            </a:rPr>
            <a:t>umulative</a:t>
          </a:r>
          <a:endParaRPr lang="en-US" sz="900" b="1" dirty="0">
            <a:solidFill>
              <a:srgbClr val="000000"/>
            </a:solidFill>
          </a:endParaRPr>
        </a:p>
      </cdr:txBody>
    </cdr:sp>
  </cdr:relSizeAnchor>
  <cdr:relSizeAnchor xmlns:cdr="http://schemas.openxmlformats.org/drawingml/2006/chartDrawing">
    <cdr:from>
      <cdr:x>0.33179</cdr:x>
      <cdr:y>0.7913</cdr:y>
    </cdr:from>
    <cdr:to>
      <cdr:x>0.51354</cdr:x>
      <cdr:y>0.90351</cdr:y>
    </cdr:to>
    <cdr:sp macro="" textlink="">
      <cdr:nvSpPr>
        <cdr:cNvPr id="11" name="TextBox 14"/>
        <cdr:cNvSpPr txBox="1"/>
      </cdr:nvSpPr>
      <cdr:spPr>
        <a:xfrm xmlns:a="http://schemas.openxmlformats.org/drawingml/2006/main">
          <a:off x="2590799" y="3581400"/>
          <a:ext cx="1419237" cy="507831"/>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fontAlgn="base">
            <a:spcBef>
              <a:spcPct val="0"/>
            </a:spcBef>
            <a:spcAft>
              <a:spcPct val="0"/>
            </a:spcAft>
          </a:pPr>
          <a:r>
            <a:rPr lang="en-US" sz="900" b="1" dirty="0" smtClean="0">
              <a:solidFill>
                <a:srgbClr val="000000"/>
              </a:solidFill>
            </a:rPr>
            <a:t>Last administration of Grade 8 </a:t>
          </a:r>
          <a:r>
            <a:rPr lang="en-US" sz="900" b="1" dirty="0" smtClean="0"/>
            <a:t>cumulative History a</a:t>
          </a:r>
          <a:r>
            <a:rPr lang="en-US" sz="900" b="1" dirty="0" smtClean="0">
              <a:solidFill>
                <a:srgbClr val="000000"/>
              </a:solidFill>
            </a:rPr>
            <a:t>ssessment</a:t>
          </a:r>
          <a:endParaRPr lang="en-US" sz="900" b="1" dirty="0">
            <a:solidFill>
              <a:srgbClr val="000000"/>
            </a:solidFill>
          </a:endParaRPr>
        </a:p>
      </cdr:txBody>
    </cdr:sp>
  </cdr:relSizeAnchor>
  <cdr:relSizeAnchor xmlns:cdr="http://schemas.openxmlformats.org/drawingml/2006/chartDrawing">
    <cdr:from>
      <cdr:x>0.65415</cdr:x>
      <cdr:y>0.61133</cdr:y>
    </cdr:from>
    <cdr:to>
      <cdr:x>0.77125</cdr:x>
      <cdr:y>0.81336</cdr:y>
    </cdr:to>
    <cdr:sp macro="" textlink="">
      <cdr:nvSpPr>
        <cdr:cNvPr id="12" name="TextBox 11"/>
        <cdr:cNvSpPr txBox="1"/>
      </cdr:nvSpPr>
      <cdr:spPr>
        <a:xfrm xmlns:a="http://schemas.openxmlformats.org/drawingml/2006/main">
          <a:off x="5108027" y="27668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0.58753</cdr:x>
      <cdr:y>0.43716</cdr:y>
    </cdr:from>
    <cdr:to>
      <cdr:x>0.74703</cdr:x>
      <cdr:y>0.52076</cdr:y>
    </cdr:to>
    <cdr:sp macro="" textlink="">
      <cdr:nvSpPr>
        <cdr:cNvPr id="13" name="TextBox 12"/>
        <cdr:cNvSpPr txBox="1"/>
      </cdr:nvSpPr>
      <cdr:spPr>
        <a:xfrm xmlns:a="http://schemas.openxmlformats.org/drawingml/2006/main">
          <a:off x="4587764" y="1978572"/>
          <a:ext cx="1245475" cy="3783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0.56936</cdr:x>
      <cdr:y>0.38143</cdr:y>
    </cdr:from>
    <cdr:to>
      <cdr:x>0.68646</cdr:x>
      <cdr:y>0.58346</cdr:y>
    </cdr:to>
    <cdr:sp macro="" textlink="">
      <cdr:nvSpPr>
        <cdr:cNvPr id="15" name="TextBox 14"/>
        <cdr:cNvSpPr txBox="1"/>
      </cdr:nvSpPr>
      <cdr:spPr>
        <a:xfrm xmlns:a="http://schemas.openxmlformats.org/drawingml/2006/main">
          <a:off x="4445875" y="17263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0.36106</cdr:x>
      <cdr:y>0.48825</cdr:y>
    </cdr:from>
    <cdr:to>
      <cdr:x>0.57507</cdr:x>
      <cdr:y>0.63105</cdr:y>
    </cdr:to>
    <cdr:sp macro="" textlink="">
      <cdr:nvSpPr>
        <cdr:cNvPr id="16" name="TextBox 44"/>
        <cdr:cNvSpPr txBox="1"/>
      </cdr:nvSpPr>
      <cdr:spPr>
        <a:xfrm xmlns:a="http://schemas.openxmlformats.org/drawingml/2006/main">
          <a:off x="2819399" y="2209800"/>
          <a:ext cx="1671122" cy="646331"/>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fontAlgn="base">
            <a:spcBef>
              <a:spcPct val="0"/>
            </a:spcBef>
            <a:spcAft>
              <a:spcPct val="0"/>
            </a:spcAft>
          </a:pPr>
          <a:r>
            <a:rPr lang="en-US" sz="900" b="1" dirty="0" smtClean="0">
              <a:solidFill>
                <a:srgbClr val="000000"/>
              </a:solidFill>
            </a:rPr>
            <a:t>All divisions </a:t>
          </a:r>
          <a:r>
            <a:rPr lang="en-US" sz="900" b="1" dirty="0" smtClean="0"/>
            <a:t>a</a:t>
          </a:r>
          <a:r>
            <a:rPr lang="en-US" sz="900" b="1" dirty="0" smtClean="0">
              <a:solidFill>
                <a:srgbClr val="000000"/>
              </a:solidFill>
            </a:rPr>
            <a:t>dministered US History to 1877, US:1877-Present, &amp; Civics/ Economics assessments</a:t>
          </a:r>
          <a:endParaRPr lang="en-US" sz="900" b="1" dirty="0">
            <a:solidFill>
              <a:srgbClr val="000000"/>
            </a:solidFill>
          </a:endParaRPr>
        </a:p>
      </cdr:txBody>
    </cdr:sp>
  </cdr:relSizeAnchor>
  <cdr:relSizeAnchor xmlns:cdr="http://schemas.openxmlformats.org/drawingml/2006/chartDrawing">
    <cdr:from>
      <cdr:x>0.61478</cdr:x>
      <cdr:y>0.62294</cdr:y>
    </cdr:from>
    <cdr:to>
      <cdr:x>0.80019</cdr:x>
      <cdr:y>0.76575</cdr:y>
    </cdr:to>
    <cdr:sp macro="" textlink="">
      <cdr:nvSpPr>
        <cdr:cNvPr id="18" name="TextBox 44"/>
        <cdr:cNvSpPr txBox="1"/>
      </cdr:nvSpPr>
      <cdr:spPr>
        <a:xfrm xmlns:a="http://schemas.openxmlformats.org/drawingml/2006/main">
          <a:off x="4800580" y="2819403"/>
          <a:ext cx="1447795" cy="646331"/>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fontAlgn="base">
            <a:spcBef>
              <a:spcPct val="0"/>
            </a:spcBef>
            <a:spcAft>
              <a:spcPct val="0"/>
            </a:spcAft>
          </a:pPr>
          <a:r>
            <a:rPr lang="en-US" sz="900" b="1" dirty="0" smtClean="0">
              <a:solidFill>
                <a:srgbClr val="000000"/>
              </a:solidFill>
            </a:rPr>
            <a:t>New History/Social </a:t>
          </a:r>
          <a:r>
            <a:rPr lang="en-US" sz="900" b="1" dirty="0" smtClean="0"/>
            <a:t>Science assessments</a:t>
          </a:r>
          <a:r>
            <a:rPr lang="en-US" sz="900" b="1" dirty="0" smtClean="0">
              <a:solidFill>
                <a:srgbClr val="000000"/>
              </a:solidFill>
            </a:rPr>
            <a:t>; Board of Ed. adopted new cut scores</a:t>
          </a:r>
          <a:endParaRPr lang="en-US" sz="900" dirty="0">
            <a:solidFill>
              <a:srgbClr val="000000"/>
            </a:solidFill>
          </a:endParaRPr>
        </a:p>
      </cdr:txBody>
    </cdr:sp>
  </cdr:relSizeAnchor>
  <cdr:relSizeAnchor xmlns:cdr="http://schemas.openxmlformats.org/drawingml/2006/chartDrawing">
    <cdr:from>
      <cdr:x>0.0747</cdr:x>
      <cdr:y>0.11321</cdr:y>
    </cdr:from>
    <cdr:to>
      <cdr:x>0.1918</cdr:x>
      <cdr:y>0.31524</cdr:y>
    </cdr:to>
    <cdr:sp macro="" textlink="">
      <cdr:nvSpPr>
        <cdr:cNvPr id="19" name="TextBox 18"/>
        <cdr:cNvSpPr txBox="1"/>
      </cdr:nvSpPr>
      <cdr:spPr>
        <a:xfrm xmlns:a="http://schemas.openxmlformats.org/drawingml/2006/main">
          <a:off x="583323" y="5123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0.70261</cdr:x>
      <cdr:y>0.40407</cdr:y>
    </cdr:from>
    <cdr:to>
      <cdr:x>0.84899</cdr:x>
      <cdr:y>0.54688</cdr:y>
    </cdr:to>
    <cdr:sp macro="" textlink="">
      <cdr:nvSpPr>
        <cdr:cNvPr id="25" name="TextBox 12"/>
        <cdr:cNvSpPr txBox="1"/>
      </cdr:nvSpPr>
      <cdr:spPr>
        <a:xfrm xmlns:a="http://schemas.openxmlformats.org/drawingml/2006/main">
          <a:off x="5486410" y="1828806"/>
          <a:ext cx="1143025" cy="646331"/>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fontAlgn="base">
            <a:spcBef>
              <a:spcPct val="0"/>
            </a:spcBef>
            <a:spcAft>
              <a:spcPct val="0"/>
            </a:spcAft>
          </a:pPr>
          <a:r>
            <a:rPr lang="en-US" sz="900" b="1" dirty="0" smtClean="0">
              <a:solidFill>
                <a:srgbClr val="000000"/>
              </a:solidFill>
            </a:rPr>
            <a:t>New Mathematics assessments; Board adopted </a:t>
          </a:r>
          <a:r>
            <a:rPr lang="en-US" sz="900" b="1" dirty="0" smtClean="0"/>
            <a:t>n</a:t>
          </a:r>
          <a:r>
            <a:rPr lang="en-US" sz="900" b="1" dirty="0" smtClean="0">
              <a:solidFill>
                <a:srgbClr val="000000"/>
              </a:solidFill>
            </a:rPr>
            <a:t>ew cut scores</a:t>
          </a:r>
          <a:endParaRPr lang="en-US" sz="900" dirty="0">
            <a:solidFill>
              <a:srgbClr val="000000"/>
            </a:solidFill>
          </a:endParaRPr>
        </a:p>
      </cdr:txBody>
    </cdr:sp>
  </cdr:relSizeAnchor>
  <cdr:relSizeAnchor xmlns:cdr="http://schemas.openxmlformats.org/drawingml/2006/chartDrawing">
    <cdr:from>
      <cdr:x>0.85403</cdr:x>
      <cdr:y>0.20726</cdr:y>
    </cdr:from>
    <cdr:to>
      <cdr:x>0.97113</cdr:x>
      <cdr:y>0.40929</cdr:y>
    </cdr:to>
    <cdr:sp macro="" textlink="">
      <cdr:nvSpPr>
        <cdr:cNvPr id="26" name="TextBox 25"/>
        <cdr:cNvSpPr txBox="1"/>
      </cdr:nvSpPr>
      <cdr:spPr>
        <a:xfrm xmlns:a="http://schemas.openxmlformats.org/drawingml/2006/main">
          <a:off x="6668813" y="9380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0.60502</cdr:x>
      <cdr:y>0.06734</cdr:y>
    </cdr:from>
    <cdr:to>
      <cdr:x>0.93151</cdr:x>
      <cdr:y>0.27135</cdr:y>
    </cdr:to>
    <cdr:sp macro="" textlink="">
      <cdr:nvSpPr>
        <cdr:cNvPr id="30" name="TextBox 9"/>
        <cdr:cNvSpPr txBox="1"/>
      </cdr:nvSpPr>
      <cdr:spPr>
        <a:xfrm xmlns:a="http://schemas.openxmlformats.org/drawingml/2006/main">
          <a:off x="4724368" y="304778"/>
          <a:ext cx="2549434" cy="923330"/>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fontAlgn="base">
            <a:spcBef>
              <a:spcPct val="0"/>
            </a:spcBef>
            <a:spcAft>
              <a:spcPct val="0"/>
            </a:spcAft>
          </a:pPr>
          <a:r>
            <a:rPr lang="en-US" sz="900" b="1" dirty="0" smtClean="0">
              <a:solidFill>
                <a:srgbClr val="000000"/>
              </a:solidFill>
            </a:rPr>
            <a:t>New Reading, Writing, and Science assessments; Board adopted new cut scores; </a:t>
          </a:r>
          <a:r>
            <a:rPr lang="en-US" sz="900" b="1" dirty="0" smtClean="0"/>
            <a:t>Accreditation benchmarks increased for Grade 3 Science &amp; History from 50% to 70%, &amp; for Grade 6-12 English from 70% to 75%</a:t>
          </a:r>
          <a:endParaRPr lang="en-US" sz="900" b="1" dirty="0">
            <a:solidFill>
              <a:srgbClr val="000000"/>
            </a:solidFill>
          </a:endParaRPr>
        </a:p>
      </cdr:txBody>
    </cdr:sp>
  </cdr:relSizeAnchor>
  <cdr:relSizeAnchor xmlns:cdr="http://schemas.openxmlformats.org/drawingml/2006/chartDrawing">
    <cdr:from>
      <cdr:x>0.29275</cdr:x>
      <cdr:y>0.74079</cdr:y>
    </cdr:from>
    <cdr:to>
      <cdr:x>0.4001</cdr:x>
      <cdr:y>0.77236</cdr:y>
    </cdr:to>
    <cdr:sp macro="" textlink="">
      <cdr:nvSpPr>
        <cdr:cNvPr id="22" name="Straight Arrow Connector 21"/>
        <cdr:cNvSpPr/>
      </cdr:nvSpPr>
      <cdr:spPr>
        <a:xfrm xmlns:a="http://schemas.openxmlformats.org/drawingml/2006/main" flipH="1">
          <a:off x="2285998" y="3352800"/>
          <a:ext cx="838201" cy="142862"/>
        </a:xfrm>
        <a:prstGeom xmlns:a="http://schemas.openxmlformats.org/drawingml/2006/main" prst="straightConnector1">
          <a:avLst/>
        </a:prstGeom>
        <a:ln xmlns:a="http://schemas.openxmlformats.org/drawingml/2006/main" w="25400">
          <a:solidFill>
            <a:srgbClr val="FF0000"/>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ln>
              <a:solidFill>
                <a:srgbClr val="FF0000"/>
              </a:solidFill>
            </a:ln>
            <a:latin typeface="Arial" pitchFamily="34" charset="0"/>
            <a:cs typeface="Arial" pitchFamily="34" charset="0"/>
          </a:endParaRPr>
        </a:p>
      </cdr:txBody>
    </cdr:sp>
  </cdr:relSizeAnchor>
  <cdr:relSizeAnchor xmlns:cdr="http://schemas.openxmlformats.org/drawingml/2006/chartDrawing">
    <cdr:from>
      <cdr:x>0.82947</cdr:x>
      <cdr:y>0.55559</cdr:y>
    </cdr:from>
    <cdr:to>
      <cdr:x>0.85874</cdr:x>
      <cdr:y>0.77447</cdr:y>
    </cdr:to>
    <cdr:sp macro="" textlink="">
      <cdr:nvSpPr>
        <cdr:cNvPr id="42" name="Straight Arrow Connector 41"/>
        <cdr:cNvSpPr/>
      </cdr:nvSpPr>
      <cdr:spPr>
        <a:xfrm xmlns:a="http://schemas.openxmlformats.org/drawingml/2006/main">
          <a:off x="6477000" y="2514600"/>
          <a:ext cx="228600" cy="990600"/>
        </a:xfrm>
        <a:prstGeom xmlns:a="http://schemas.openxmlformats.org/drawingml/2006/main" prst="straightConnector1">
          <a:avLst/>
        </a:prstGeom>
        <a:ln xmlns:a="http://schemas.openxmlformats.org/drawingml/2006/main" w="25400">
          <a:solidFill>
            <a:srgbClr val="FF0000"/>
          </a:solidFill>
          <a:headEnd type="arrow"/>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0.87826</cdr:x>
      <cdr:y>0.26938</cdr:y>
    </cdr:from>
    <cdr:to>
      <cdr:x>0.93681</cdr:x>
      <cdr:y>0.40407</cdr:y>
    </cdr:to>
    <cdr:sp macro="" textlink="">
      <cdr:nvSpPr>
        <cdr:cNvPr id="46" name="Straight Arrow Connector 45"/>
        <cdr:cNvSpPr/>
      </cdr:nvSpPr>
      <cdr:spPr>
        <a:xfrm xmlns:a="http://schemas.openxmlformats.org/drawingml/2006/main">
          <a:off x="6857993" y="1219204"/>
          <a:ext cx="457207" cy="609596"/>
        </a:xfrm>
        <a:prstGeom xmlns:a="http://schemas.openxmlformats.org/drawingml/2006/main" prst="straightConnector1">
          <a:avLst/>
        </a:prstGeom>
        <a:ln xmlns:a="http://schemas.openxmlformats.org/drawingml/2006/main" w="25400">
          <a:solidFill>
            <a:srgbClr val="FF0000"/>
          </a:solidFill>
          <a:headEnd type="arrow"/>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0.72213</cdr:x>
      <cdr:y>0.75763</cdr:y>
    </cdr:from>
    <cdr:to>
      <cdr:x>0.79043</cdr:x>
      <cdr:y>0.84181</cdr:y>
    </cdr:to>
    <cdr:sp macro="" textlink="">
      <cdr:nvSpPr>
        <cdr:cNvPr id="50" name="Straight Arrow Connector 49"/>
        <cdr:cNvSpPr/>
      </cdr:nvSpPr>
      <cdr:spPr>
        <a:xfrm xmlns:a="http://schemas.openxmlformats.org/drawingml/2006/main">
          <a:off x="5638800" y="3429000"/>
          <a:ext cx="533400" cy="381000"/>
        </a:xfrm>
        <a:prstGeom xmlns:a="http://schemas.openxmlformats.org/drawingml/2006/main" prst="straightConnector1">
          <a:avLst/>
        </a:prstGeom>
        <a:ln xmlns:a="http://schemas.openxmlformats.org/drawingml/2006/main" w="25400">
          <a:solidFill>
            <a:srgbClr val="FF0000"/>
          </a:solidFill>
          <a:headEnd type="arrow"/>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0.55623</cdr:x>
      <cdr:y>0.62294</cdr:y>
    </cdr:from>
    <cdr:to>
      <cdr:x>0.6343</cdr:x>
      <cdr:y>0.89232</cdr:y>
    </cdr:to>
    <cdr:sp macro="" textlink="">
      <cdr:nvSpPr>
        <cdr:cNvPr id="54" name="Straight Arrow Connector 53"/>
        <cdr:cNvSpPr/>
      </cdr:nvSpPr>
      <cdr:spPr>
        <a:xfrm xmlns:a="http://schemas.openxmlformats.org/drawingml/2006/main">
          <a:off x="4343399" y="2819400"/>
          <a:ext cx="609600" cy="1219200"/>
        </a:xfrm>
        <a:prstGeom xmlns:a="http://schemas.openxmlformats.org/drawingml/2006/main" prst="straightConnector1">
          <a:avLst/>
        </a:prstGeom>
        <a:ln xmlns:a="http://schemas.openxmlformats.org/drawingml/2006/main" w="25400">
          <a:solidFill>
            <a:srgbClr val="FF0000"/>
          </a:solidFill>
          <a:headEnd type="arrow"/>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0.50744</cdr:x>
      <cdr:y>0.82497</cdr:y>
    </cdr:from>
    <cdr:to>
      <cdr:x>0.55623</cdr:x>
      <cdr:y>0.85865</cdr:y>
    </cdr:to>
    <cdr:sp macro="" textlink="">
      <cdr:nvSpPr>
        <cdr:cNvPr id="56" name="Straight Arrow Connector 55"/>
        <cdr:cNvSpPr/>
      </cdr:nvSpPr>
      <cdr:spPr>
        <a:xfrm xmlns:a="http://schemas.openxmlformats.org/drawingml/2006/main" flipV="1">
          <a:off x="3962399" y="3733800"/>
          <a:ext cx="381000" cy="152400"/>
        </a:xfrm>
        <a:prstGeom xmlns:a="http://schemas.openxmlformats.org/drawingml/2006/main" prst="straightConnector1">
          <a:avLst/>
        </a:prstGeom>
        <a:ln xmlns:a="http://schemas.openxmlformats.org/drawingml/2006/main" w="25400">
          <a:solidFill>
            <a:srgbClr val="FF0000"/>
          </a:solidFill>
          <a:headEnd type="arrow"/>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9" tIns="46154" rIns="92309" bIns="46154" rtlCol="0"/>
          <a:lstStyle>
            <a:lvl1pPr algn="r">
              <a:defRPr sz="1200"/>
            </a:lvl1pPr>
          </a:lstStyle>
          <a:p>
            <a:fld id="{2EEC428E-F82C-4C17-9D12-7A4C5D8CA1E4}" type="datetimeFigureOut">
              <a:rPr lang="en-US" smtClean="0"/>
              <a:pPr/>
              <a:t>11/11/2014</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9" tIns="46154" rIns="92309" bIns="46154" rtlCol="0" anchor="b"/>
          <a:lstStyle>
            <a:lvl1pPr algn="r">
              <a:defRPr sz="1200"/>
            </a:lvl1pPr>
          </a:lstStyle>
          <a:p>
            <a:fld id="{33637E8B-265F-4198-B5B5-A03A22500E1A}" type="slidenum">
              <a:rPr lang="en-US" smtClean="0"/>
              <a:pPr/>
              <a:t>‹#›</a:t>
            </a:fld>
            <a:endParaRPr lang="en-US"/>
          </a:p>
        </p:txBody>
      </p:sp>
    </p:spTree>
    <p:extLst>
      <p:ext uri="{BB962C8B-B14F-4D97-AF65-F5344CB8AC3E}">
        <p14:creationId xmlns:p14="http://schemas.microsoft.com/office/powerpoint/2010/main" val="16066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37E8B-265F-4198-B5B5-A03A22500E1A}" type="slidenum">
              <a:rPr lang="en-US" smtClean="0"/>
              <a:pPr/>
              <a:t>2</a:t>
            </a:fld>
            <a:endParaRPr lang="en-US"/>
          </a:p>
        </p:txBody>
      </p:sp>
    </p:spTree>
    <p:extLst>
      <p:ext uri="{BB962C8B-B14F-4D97-AF65-F5344CB8AC3E}">
        <p14:creationId xmlns:p14="http://schemas.microsoft.com/office/powerpoint/2010/main" val="31185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23D1CEB-C165-4B25-9AA9-8A95530767ED}" type="slidenum">
              <a:rPr lang="en-US"/>
              <a:pPr/>
              <a:t>26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29201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6560451E-D7C1-4C96-9CBD-E6B9D2EC8339}" type="slidenum">
              <a:rPr lang="en-US"/>
              <a:pPr/>
              <a:t>27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243773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1F9EAB29-4AE6-4556-8278-43B7D907C77B}" type="slidenum">
              <a:rPr lang="en-US"/>
              <a:pPr/>
              <a:t>28</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424962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BF67E4DE-AE1A-4521-BBEE-9D43C8E1D21B}" type="slidenum">
              <a:rPr lang="en-US"/>
              <a:pPr/>
              <a:t>35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304108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17E1FC9B-7132-40FF-B3C5-9D67E631BAB8}" type="slidenum">
              <a:rPr lang="en-US"/>
              <a:pPr/>
              <a:t>36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397326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4D86B805-C426-48B4-ADA9-D3D3064B8042}" type="slidenum">
              <a:rPr lang="en-US"/>
              <a:pPr/>
              <a:t>41</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noFill/>
        </p:spPr>
        <p:txBody>
          <a:bodyPr/>
          <a:lstStyle/>
          <a:p>
            <a:pPr eaLnBrk="1" hangingPunct="1"/>
            <a:r>
              <a:rPr lang="en-US" smtClean="0">
                <a:latin typeface="Arial" pitchFamily="34" charset="0"/>
                <a:ea typeface="ＭＳ Ｐゴシック" pitchFamily="34" charset="-128"/>
              </a:rPr>
              <a:t>As a program of the Virginia Department of Education, Virtual Virginia offers online Advanced Placement (AP®), world language, core academic, and elective courses to students across the Commonwealth and nation. Virtual Virginia is committed to providing high-quality, rigorous course content with flexibility to meet the varied schedules and needs of schools and students. </a:t>
            </a:r>
            <a:endParaRPr lang="en-US" b="1" smtClean="0">
              <a:latin typeface="Arial" pitchFamily="34" charset="0"/>
              <a:ea typeface="ＭＳ Ｐゴシック" pitchFamily="34" charset="-128"/>
            </a:endParaRPr>
          </a:p>
        </p:txBody>
      </p:sp>
    </p:spTree>
    <p:extLst>
      <p:ext uri="{BB962C8B-B14F-4D97-AF65-F5344CB8AC3E}">
        <p14:creationId xmlns:p14="http://schemas.microsoft.com/office/powerpoint/2010/main" val="47158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9458"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Virtual Virginia works with Virginia public schools to provide students access to courses that are unavailable to them due to low enrollments, scheduling conflicts, and the lack of highly qualified teachers. Virtual Virginia ensures the availability of high quality and rigorous Advanced Placement and world language courses to underserved populations and provides equitable access to educational options throughout Virginia. </a:t>
            </a:r>
          </a:p>
        </p:txBody>
      </p:sp>
      <p:sp>
        <p:nvSpPr>
          <p:cNvPr id="19459" name="Slide Number Placeholder 3"/>
          <p:cNvSpPr>
            <a:spLocks noGrp="1"/>
          </p:cNvSpPr>
          <p:nvPr>
            <p:ph type="sldNum" sz="quarter" idx="5"/>
          </p:nvPr>
        </p:nvSpPr>
        <p:spPr>
          <a:noFill/>
          <a:ln>
            <a:miter lim="800000"/>
            <a:headEnd/>
            <a:tailEnd/>
          </a:ln>
        </p:spPr>
        <p:txBody>
          <a:bodyPr/>
          <a:lstStyle/>
          <a:p>
            <a:fld id="{1322FDF4-0CFF-4B6D-B752-BEAA6328C835}" type="slidenum">
              <a:rPr lang="en-US"/>
              <a:pPr/>
              <a:t>42</a:t>
            </a:fld>
            <a:endParaRPr lang="en-US"/>
          </a:p>
        </p:txBody>
      </p:sp>
    </p:spTree>
    <p:extLst>
      <p:ext uri="{BB962C8B-B14F-4D97-AF65-F5344CB8AC3E}">
        <p14:creationId xmlns:p14="http://schemas.microsoft.com/office/powerpoint/2010/main" val="1417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3554" name="Notes Placeholder 2"/>
          <p:cNvSpPr>
            <a:spLocks noGrp="1"/>
          </p:cNvSpPr>
          <p:nvPr>
            <p:ph type="body" idx="1"/>
          </p:nvPr>
        </p:nvSpPr>
        <p:spPr>
          <a:noFill/>
        </p:spPr>
        <p:txBody>
          <a:bodyPr/>
          <a:lstStyle/>
          <a:p>
            <a:r>
              <a:rPr lang="en-US" dirty="0" smtClean="0">
                <a:latin typeface="Arial" pitchFamily="34" charset="0"/>
                <a:ea typeface="ＭＳ Ｐゴシック" pitchFamily="34" charset="-128"/>
              </a:rPr>
              <a:t>Courses are delivered via the Internet through a secure, Web-based environment; students may participate at school or at home. The courses promote a high level of interaction among students and teachers. </a:t>
            </a:r>
          </a:p>
          <a:p>
            <a:r>
              <a:rPr lang="en-US" dirty="0" smtClean="0">
                <a:latin typeface="Arial" pitchFamily="34" charset="0"/>
                <a:ea typeface="ＭＳ Ｐゴシック" pitchFamily="34" charset="-128"/>
              </a:rPr>
              <a:t> </a:t>
            </a:r>
          </a:p>
          <a:p>
            <a:r>
              <a:rPr lang="en-US" dirty="0" smtClean="0">
                <a:latin typeface="Arial" pitchFamily="34" charset="0"/>
                <a:ea typeface="ＭＳ Ｐゴシック" pitchFamily="34" charset="-128"/>
              </a:rPr>
              <a:t>Virtual Virginia courses meet Virginia</a:t>
            </a:r>
            <a:r>
              <a:rPr lang="en-US" altLang="en-US" dirty="0" smtClean="0">
                <a:latin typeface="Arial" pitchFamily="34" charset="0"/>
                <a:ea typeface="ＭＳ Ｐゴシック" pitchFamily="34" charset="-128"/>
              </a:rPr>
              <a:t>’</a:t>
            </a:r>
            <a:r>
              <a:rPr lang="en-US" dirty="0" smtClean="0">
                <a:latin typeface="Arial" pitchFamily="34" charset="0"/>
                <a:ea typeface="ＭＳ Ｐゴシック" pitchFamily="34" charset="-128"/>
              </a:rPr>
              <a:t>s Standards of Learning. All Advanced Placement courses are audited and approved by the College Board as well as the National Collegiate Athletic Association (NCAA). </a:t>
            </a:r>
          </a:p>
        </p:txBody>
      </p:sp>
      <p:sp>
        <p:nvSpPr>
          <p:cNvPr id="23555" name="Slide Number Placeholder 3"/>
          <p:cNvSpPr>
            <a:spLocks noGrp="1"/>
          </p:cNvSpPr>
          <p:nvPr>
            <p:ph type="sldNum" sz="quarter" idx="5"/>
          </p:nvPr>
        </p:nvSpPr>
        <p:spPr>
          <a:noFill/>
          <a:ln>
            <a:miter lim="800000"/>
            <a:headEnd/>
            <a:tailEnd/>
          </a:ln>
        </p:spPr>
        <p:txBody>
          <a:bodyPr/>
          <a:lstStyle/>
          <a:p>
            <a:fld id="{568DD081-FEC6-4798-943A-D444E0FB721F}" type="slidenum">
              <a:rPr lang="en-US"/>
              <a:pPr/>
              <a:t>43</a:t>
            </a:fld>
            <a:endParaRPr lang="en-US"/>
          </a:p>
        </p:txBody>
      </p:sp>
    </p:spTree>
    <p:extLst>
      <p:ext uri="{BB962C8B-B14F-4D97-AF65-F5344CB8AC3E}">
        <p14:creationId xmlns:p14="http://schemas.microsoft.com/office/powerpoint/2010/main" val="398419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6"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Although all content, media, and interactives are available asynchronously, Virtual Virginia teachers provide synchronous instruction via virtual classroom tools, web conferencing, LMS-system tools, and Skype. The teachers keep regular office hours based on full-time or adjunct status, ensuring that our students, parents, and school staff receive prompt attention.</a:t>
            </a:r>
          </a:p>
        </p:txBody>
      </p:sp>
      <p:sp>
        <p:nvSpPr>
          <p:cNvPr id="26627" name="Slide Number Placeholder 3"/>
          <p:cNvSpPr>
            <a:spLocks noGrp="1"/>
          </p:cNvSpPr>
          <p:nvPr>
            <p:ph type="sldNum" sz="quarter" idx="5"/>
          </p:nvPr>
        </p:nvSpPr>
        <p:spPr>
          <a:noFill/>
          <a:ln>
            <a:miter lim="800000"/>
            <a:headEnd/>
            <a:tailEnd/>
          </a:ln>
        </p:spPr>
        <p:txBody>
          <a:bodyPr/>
          <a:lstStyle/>
          <a:p>
            <a:fld id="{24180039-FBC5-4FAB-9548-CF69FD4FF4E2}" type="slidenum">
              <a:rPr lang="en-US"/>
              <a:pPr/>
              <a:t>45</a:t>
            </a:fld>
            <a:endParaRPr lang="en-US"/>
          </a:p>
        </p:txBody>
      </p:sp>
    </p:spTree>
    <p:extLst>
      <p:ext uri="{BB962C8B-B14F-4D97-AF65-F5344CB8AC3E}">
        <p14:creationId xmlns:p14="http://schemas.microsoft.com/office/powerpoint/2010/main" val="135895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4"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Virtual Virginia teachers are all licensed in Virginia and highly-qualified—endorsed in their respective content areas. VVa teachers receive training in online instruction and pedagogy as well as professional development around teaching Advanced Placement courses. Teachers are observed and evaluated several times each year using a program based on the iNACOL standards for quality online instruction.</a:t>
            </a:r>
          </a:p>
        </p:txBody>
      </p:sp>
      <p:sp>
        <p:nvSpPr>
          <p:cNvPr id="28675" name="Slide Number Placeholder 3"/>
          <p:cNvSpPr>
            <a:spLocks noGrp="1"/>
          </p:cNvSpPr>
          <p:nvPr>
            <p:ph type="sldNum" sz="quarter" idx="5"/>
          </p:nvPr>
        </p:nvSpPr>
        <p:spPr>
          <a:noFill/>
          <a:ln>
            <a:miter lim="800000"/>
            <a:headEnd/>
            <a:tailEnd/>
          </a:ln>
        </p:spPr>
        <p:txBody>
          <a:bodyPr/>
          <a:lstStyle/>
          <a:p>
            <a:fld id="{208EA48C-EFF0-414B-9F64-94AC11B7FE4A}" type="slidenum">
              <a:rPr lang="en-US"/>
              <a:pPr/>
              <a:t>46</a:t>
            </a:fld>
            <a:endParaRPr lang="en-US"/>
          </a:p>
        </p:txBody>
      </p:sp>
    </p:spTree>
    <p:extLst>
      <p:ext uri="{BB962C8B-B14F-4D97-AF65-F5344CB8AC3E}">
        <p14:creationId xmlns:p14="http://schemas.microsoft.com/office/powerpoint/2010/main" val="308186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Preaccreditation</a:t>
            </a:r>
            <a:r>
              <a:rPr lang="en-US" dirty="0" smtClean="0"/>
              <a:t> requirements</a:t>
            </a:r>
            <a:r>
              <a:rPr lang="en-US" baseline="0" dirty="0" smtClean="0"/>
              <a:t> are spelled out in the SOA at 8VAC20-131-280 F. and include offering courses that will allow students to complete graduation requirements; meeting the instructional program prescribed in the SOA, as well as meeting leadership and staffing requirements and facilities and safety provisions.  Superintendents report compliance.  </a:t>
            </a:r>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3</a:t>
            </a:fld>
            <a:endParaRPr lang="en-US"/>
          </a:p>
        </p:txBody>
      </p:sp>
    </p:spTree>
    <p:extLst>
      <p:ext uri="{BB962C8B-B14F-4D97-AF65-F5344CB8AC3E}">
        <p14:creationId xmlns:p14="http://schemas.microsoft.com/office/powerpoint/2010/main" val="221632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5058"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Cost per student enrollment $421</a:t>
            </a:r>
          </a:p>
        </p:txBody>
      </p:sp>
      <p:sp>
        <p:nvSpPr>
          <p:cNvPr id="45059" name="Slide Number Placeholder 3"/>
          <p:cNvSpPr>
            <a:spLocks noGrp="1"/>
          </p:cNvSpPr>
          <p:nvPr>
            <p:ph type="sldNum" sz="quarter" idx="5"/>
          </p:nvPr>
        </p:nvSpPr>
        <p:spPr>
          <a:noFill/>
          <a:ln>
            <a:miter lim="800000"/>
            <a:headEnd/>
            <a:tailEnd/>
          </a:ln>
        </p:spPr>
        <p:txBody>
          <a:bodyPr/>
          <a:lstStyle/>
          <a:p>
            <a:fld id="{E060263B-1268-4E5C-BBF6-E5EB8D740D77}" type="slidenum">
              <a:rPr lang="en-US"/>
              <a:pPr/>
              <a:t>50</a:t>
            </a:fld>
            <a:endParaRPr lang="en-US"/>
          </a:p>
        </p:txBody>
      </p:sp>
    </p:spTree>
    <p:extLst>
      <p:ext uri="{BB962C8B-B14F-4D97-AF65-F5344CB8AC3E}">
        <p14:creationId xmlns:p14="http://schemas.microsoft.com/office/powerpoint/2010/main" val="128126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Broadband Access – The Federal Communications Commission has committed $1 billion dollars, through the E-Rate program, to assist schools and libraries in obtaining affordable access to higher broadband speeds. The Education Superhighway is collecting data on prices paid by schools in Virginia for broadband access.</a:t>
            </a:r>
            <a:endParaRPr lang="en-US" dirty="0" smtClean="0"/>
          </a:p>
          <a:p>
            <a:r>
              <a:rPr lang="en-US" i="1" dirty="0" smtClean="0"/>
              <a:t>LearnVA24 – A Web portal that provides educational resources to teachers in a variety of content areas.</a:t>
            </a:r>
            <a:endParaRPr lang="en-US" dirty="0" smtClean="0"/>
          </a:p>
          <a:p>
            <a:r>
              <a:rPr lang="en-US" i="1" dirty="0" err="1" smtClean="0"/>
              <a:t>Copia</a:t>
            </a:r>
            <a:r>
              <a:rPr lang="en-US" i="1" dirty="0" smtClean="0"/>
              <a:t> – </a:t>
            </a:r>
            <a:r>
              <a:rPr lang="en-US" i="1" dirty="0" err="1" smtClean="0"/>
              <a:t>Copia</a:t>
            </a:r>
            <a:r>
              <a:rPr lang="en-US" i="1" dirty="0" smtClean="0"/>
              <a:t> has been awarded a VITA contract to offer a Virtual Textbook Marketplace and Resource Center. </a:t>
            </a:r>
            <a:r>
              <a:rPr lang="en-US" i="1" dirty="0" err="1" smtClean="0"/>
              <a:t>Copia</a:t>
            </a:r>
            <a:r>
              <a:rPr lang="en-US" i="1" dirty="0" smtClean="0"/>
              <a:t> Interactive, LLC is able to offer a virtual textbook marketplace and resource center where commonwealth school personnel and students can purchase:</a:t>
            </a:r>
            <a:endParaRPr lang="en-US" dirty="0" smtClean="0"/>
          </a:p>
          <a:p>
            <a:pPr lvl="0"/>
            <a:r>
              <a:rPr lang="en-US" i="1" dirty="0" smtClean="0"/>
              <a:t>Electronic textbooks </a:t>
            </a:r>
            <a:endParaRPr lang="en-US" dirty="0" smtClean="0"/>
          </a:p>
          <a:p>
            <a:pPr lvl="0"/>
            <a:r>
              <a:rPr lang="en-US" i="1" dirty="0" smtClean="0"/>
              <a:t>Individual sections/chapters of electronic textbooks </a:t>
            </a:r>
            <a:endParaRPr lang="en-US" dirty="0" smtClean="0"/>
          </a:p>
          <a:p>
            <a:pPr lvl="0"/>
            <a:r>
              <a:rPr lang="en-US" i="1" dirty="0" smtClean="0"/>
              <a:t>Supplemental resources (handouts, chapter reviews and quizzes) </a:t>
            </a:r>
            <a:endParaRPr lang="en-US" dirty="0" smtClean="0"/>
          </a:p>
          <a:p>
            <a:pPr lvl="0"/>
            <a:r>
              <a:rPr lang="en-US" i="1" dirty="0" smtClean="0"/>
              <a:t>And other offerings by various content providers/publishers(videos) </a:t>
            </a:r>
            <a:endParaRPr lang="en-US" dirty="0" smtClean="0"/>
          </a:p>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51</a:t>
            </a:fld>
            <a:endParaRPr lang="en-US"/>
          </a:p>
        </p:txBody>
      </p:sp>
    </p:spTree>
    <p:extLst>
      <p:ext uri="{BB962C8B-B14F-4D97-AF65-F5344CB8AC3E}">
        <p14:creationId xmlns:p14="http://schemas.microsoft.com/office/powerpoint/2010/main" val="247010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97933F7B-3BD0-47F4-8F99-B59BF3FE0BBF}" type="slidenum">
              <a:rPr lang="en-US" smtClean="0"/>
              <a:pPr/>
              <a:t>5</a:t>
            </a:fld>
            <a:endParaRPr lang="en-US"/>
          </a:p>
        </p:txBody>
      </p:sp>
    </p:spTree>
    <p:extLst>
      <p:ext uri="{BB962C8B-B14F-4D97-AF65-F5344CB8AC3E}">
        <p14:creationId xmlns:p14="http://schemas.microsoft.com/office/powerpoint/2010/main" val="65707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Arial" charset="0"/>
                <a:cs typeface="Arial" charset="0"/>
              </a:rPr>
              <a:t>Executive</a:t>
            </a:r>
            <a:r>
              <a:rPr lang="en-US" baseline="0" dirty="0" smtClean="0">
                <a:latin typeface="Arial" charset="0"/>
                <a:cs typeface="Arial" charset="0"/>
              </a:rPr>
              <a:t> Order 58 (2007) defines mandates and includes compulsory orders, actions that impose requirements and regulation of optional activities, not mandated but subject to regulation if performed.  </a:t>
            </a:r>
          </a:p>
          <a:p>
            <a:endParaRPr lang="en-US" dirty="0" smtClean="0">
              <a:latin typeface="Arial" charset="0"/>
              <a:cs typeface="Arial" charset="0"/>
            </a:endParaRPr>
          </a:p>
          <a:p>
            <a:r>
              <a:rPr lang="en-US" dirty="0" smtClean="0">
                <a:latin typeface="Arial" charset="0"/>
                <a:cs typeface="Arial" charset="0"/>
              </a:rPr>
              <a:t>Examples of requirements for VDOE/BOE:</a:t>
            </a:r>
          </a:p>
          <a:p>
            <a:r>
              <a:rPr lang="en-US" dirty="0" smtClean="0">
                <a:latin typeface="Arial" charset="0"/>
                <a:cs typeface="Arial" charset="0"/>
              </a:rPr>
              <a:t>CTE - Certification a mandatory part of CTE program for automotive technology where national certification. (2011)</a:t>
            </a:r>
          </a:p>
          <a:p>
            <a:r>
              <a:rPr lang="en-US" dirty="0" smtClean="0">
                <a:latin typeface="Arial" charset="0"/>
                <a:cs typeface="Arial" charset="0"/>
              </a:rPr>
              <a:t>Autism - Training standards for school divisions’ use. (2012) </a:t>
            </a:r>
          </a:p>
          <a:p>
            <a:r>
              <a:rPr lang="en-US" dirty="0" smtClean="0">
                <a:latin typeface="Arial" charset="0"/>
                <a:cs typeface="Arial" charset="0"/>
              </a:rPr>
              <a:t>A to F Grading System – For individual school performance. (2013)</a:t>
            </a:r>
          </a:p>
          <a:p>
            <a:r>
              <a:rPr lang="en-US" dirty="0" smtClean="0">
                <a:latin typeface="Arial" charset="0"/>
                <a:cs typeface="Arial" charset="0"/>
              </a:rPr>
              <a:t>Model Policy for Bullying to be developed by the Board (2013)</a:t>
            </a:r>
          </a:p>
          <a:p>
            <a:r>
              <a:rPr lang="en-US" dirty="0" smtClean="0">
                <a:latin typeface="Arial" charset="0"/>
                <a:cs typeface="Arial" charset="0"/>
              </a:rPr>
              <a:t>SOL – Guidelines for local school division use in areas where SOL assessments not administered.(2014)</a:t>
            </a:r>
          </a:p>
          <a:p>
            <a:endParaRPr lang="en-US" dirty="0" smtClean="0">
              <a:latin typeface="Arial" charset="0"/>
              <a:cs typeface="Arial" charset="0"/>
            </a:endParaRPr>
          </a:p>
          <a:p>
            <a:r>
              <a:rPr lang="en-US" dirty="0" smtClean="0">
                <a:latin typeface="Arial" charset="0"/>
                <a:cs typeface="Arial" charset="0"/>
              </a:rPr>
              <a:t>Examples of requirements for school divisions:</a:t>
            </a:r>
          </a:p>
          <a:p>
            <a:r>
              <a:rPr lang="en-US" dirty="0" smtClean="0">
                <a:latin typeface="Arial" charset="0"/>
                <a:cs typeface="Arial" charset="0"/>
              </a:rPr>
              <a:t>Virtual Virginia –In every school division.  (2011)</a:t>
            </a:r>
          </a:p>
          <a:p>
            <a:r>
              <a:rPr lang="en-US" dirty="0" smtClean="0">
                <a:latin typeface="Arial" charset="0"/>
                <a:cs typeface="Arial" charset="0"/>
              </a:rPr>
              <a:t>Autism –  Training for certain paraprofessionals. (2012)</a:t>
            </a:r>
          </a:p>
          <a:p>
            <a:r>
              <a:rPr lang="en-US" dirty="0" smtClean="0">
                <a:latin typeface="Arial" charset="0"/>
                <a:cs typeface="Arial" charset="0"/>
              </a:rPr>
              <a:t>Targeted Mathematics Remediation – Certain students in grades six though eight. (2013)</a:t>
            </a:r>
          </a:p>
          <a:p>
            <a:r>
              <a:rPr lang="en-US" dirty="0" smtClean="0">
                <a:latin typeface="Arial" charset="0"/>
                <a:cs typeface="Arial" charset="0"/>
              </a:rPr>
              <a:t>Threat Assessment Teams to be established (2013)</a:t>
            </a:r>
          </a:p>
          <a:p>
            <a:r>
              <a:rPr lang="en-US" dirty="0" smtClean="0">
                <a:latin typeface="Arial" charset="0"/>
                <a:cs typeface="Arial" charset="0"/>
              </a:rPr>
              <a:t>Teacher licensure – Initial licensure in any CTE area to also include industry certification credential. (2014)</a:t>
            </a:r>
          </a:p>
          <a:p>
            <a:r>
              <a:rPr lang="en-US" dirty="0" smtClean="0">
                <a:latin typeface="Arial" charset="0"/>
                <a:cs typeface="Arial" charset="0"/>
              </a:rPr>
              <a:t>Development of assessments in previously tested Standards of Learning areas (2014)</a:t>
            </a:r>
          </a:p>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17</a:t>
            </a:fld>
            <a:endParaRPr lang="en-US"/>
          </a:p>
        </p:txBody>
      </p:sp>
    </p:spTree>
    <p:extLst>
      <p:ext uri="{BB962C8B-B14F-4D97-AF65-F5344CB8AC3E}">
        <p14:creationId xmlns:p14="http://schemas.microsoft.com/office/powerpoint/2010/main" val="225772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last five years, the number of economically disadvantaged students has grown to 41 percent of all Virginia’s public school students.  In the same</a:t>
            </a:r>
            <a:r>
              <a:rPr lang="en-US" baseline="0" dirty="0" smtClean="0"/>
              <a:t> time period</a:t>
            </a:r>
            <a:r>
              <a:rPr lang="en-US" dirty="0" smtClean="0"/>
              <a:t>, the number of English Language Learners has grown to 95,000—an increase</a:t>
            </a:r>
            <a:r>
              <a:rPr lang="en-US" baseline="0" dirty="0" smtClean="0"/>
              <a:t> </a:t>
            </a:r>
            <a:r>
              <a:rPr lang="en-US" dirty="0" smtClean="0"/>
              <a:t>of 15 percent.  The number of students identified as needing special education</a:t>
            </a:r>
            <a:r>
              <a:rPr lang="en-US" baseline="0" dirty="0" smtClean="0"/>
              <a:t> </a:t>
            </a:r>
            <a:r>
              <a:rPr lang="en-US" dirty="0" smtClean="0"/>
              <a:t>has declined by 3.5 percent in the last five year years; however, the number of students identified as needing special education have disabilities, such as autism, which are the most expensive to serve.</a:t>
            </a:r>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19</a:t>
            </a:fld>
            <a:endParaRPr lang="en-US"/>
          </a:p>
        </p:txBody>
      </p:sp>
    </p:spTree>
    <p:extLst>
      <p:ext uri="{BB962C8B-B14F-4D97-AF65-F5344CB8AC3E}">
        <p14:creationId xmlns:p14="http://schemas.microsoft.com/office/powerpoint/2010/main" val="330342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reduction of 62 positions from 2008 to 2014</a:t>
            </a:r>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pPr/>
              <a:t>21</a:t>
            </a:fld>
            <a:endParaRPr lang="en-US"/>
          </a:p>
        </p:txBody>
      </p:sp>
    </p:spTree>
    <p:extLst>
      <p:ext uri="{BB962C8B-B14F-4D97-AF65-F5344CB8AC3E}">
        <p14:creationId xmlns:p14="http://schemas.microsoft.com/office/powerpoint/2010/main" val="105070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1B26DF0-B2AA-479D-94CA-10319A265119}" type="slidenum">
              <a:rPr lang="en-US"/>
              <a:pPr/>
              <a:t>23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325382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32BF078-D498-4662-9080-C9F4B9529CE5}" type="slidenum">
              <a:rPr lang="en-US"/>
              <a:pPr/>
              <a:t>24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408578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7F7255F5-CB93-4ABA-95CA-D9DDE10CF547}" type="slidenum">
              <a:rPr lang="en-US"/>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2" charset="-128"/>
            </a:endParaRPr>
          </a:p>
        </p:txBody>
      </p:sp>
    </p:spTree>
    <p:extLst>
      <p:ext uri="{BB962C8B-B14F-4D97-AF65-F5344CB8AC3E}">
        <p14:creationId xmlns:p14="http://schemas.microsoft.com/office/powerpoint/2010/main" val="1720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7030A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3600">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6283016E-5316-4455-A8AF-1B40A35247C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7921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19200"/>
            <a:ext cx="8610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91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5496" y="1295400"/>
            <a:ext cx="432975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95400"/>
            <a:ext cx="411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981200"/>
            <a:ext cx="4116388"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954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3465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4876800" y="6439710"/>
            <a:ext cx="457200" cy="365125"/>
          </a:xfrm>
          <a:prstGeom prst="rect">
            <a:avLst/>
          </a:prstGeom>
        </p:spPr>
        <p:txBody>
          <a:bodyPr/>
          <a:lstStyle/>
          <a:p>
            <a:fld id="{6283016E-5316-4455-A8AF-1B40A35247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876800" y="6439710"/>
            <a:ext cx="457200" cy="365125"/>
          </a:xfrm>
          <a:prstGeom prst="rect">
            <a:avLst/>
          </a:prstGeom>
        </p:spPr>
        <p:txBody>
          <a:bodyPr/>
          <a:lstStyle/>
          <a:p>
            <a:fld id="{6283016E-5316-4455-A8AF-1B40A35247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E7C08D64-A731-4214-8171-09EF7181C7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9" cstate="print"/>
          <a:srcRect t="1801" r="43943"/>
          <a:stretch>
            <a:fillRect/>
          </a:stretch>
        </p:blipFill>
        <p:spPr bwMode="auto">
          <a:xfrm>
            <a:off x="0" y="6095611"/>
            <a:ext cx="9162483" cy="762389"/>
          </a:xfrm>
          <a:prstGeom prst="rect">
            <a:avLst/>
          </a:prstGeom>
          <a:noFill/>
          <a:ln w="9525">
            <a:noFill/>
            <a:miter lim="800000"/>
            <a:headEnd/>
            <a:tailEnd/>
          </a:ln>
        </p:spPr>
      </p:pic>
      <p:sp>
        <p:nvSpPr>
          <p:cNvPr id="2" name="Title Placeholder 1"/>
          <p:cNvSpPr>
            <a:spLocks noGrp="1"/>
          </p:cNvSpPr>
          <p:nvPr userDrawn="1">
            <p:ph type="title"/>
          </p:nvPr>
        </p:nvSpPr>
        <p:spPr>
          <a:xfrm>
            <a:off x="381000" y="274638"/>
            <a:ext cx="8610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381000" y="1219200"/>
            <a:ext cx="8610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Box 10"/>
          <p:cNvSpPr txBox="1"/>
          <p:nvPr userDrawn="1"/>
        </p:nvSpPr>
        <p:spPr>
          <a:xfrm>
            <a:off x="6583680" y="6172200"/>
            <a:ext cx="2438400" cy="518160"/>
          </a:xfrm>
          <a:prstGeom prst="rect">
            <a:avLst/>
          </a:prstGeom>
          <a:noFill/>
        </p:spPr>
        <p:txBody>
          <a:bodyPr wrap="none" lIns="45720" rIns="45720" rtlCol="0">
            <a:noAutofit/>
          </a:bodyPr>
          <a:lstStyle/>
          <a:p>
            <a:pPr algn="r"/>
            <a:endParaRPr lang="en-US" sz="1400" b="1" dirty="0">
              <a:solidFill>
                <a:schemeClr val="bg1"/>
              </a:solidFill>
              <a:latin typeface="Arial" pitchFamily="34" charset="0"/>
              <a:cs typeface="Arial" pitchFamily="34" charset="0"/>
            </a:endParaRPr>
          </a:p>
        </p:txBody>
      </p:sp>
      <p:sp>
        <p:nvSpPr>
          <p:cNvPr id="21" name="Slide Number Placeholder 5"/>
          <p:cNvSpPr>
            <a:spLocks noGrp="1"/>
          </p:cNvSpPr>
          <p:nvPr>
            <p:ph type="sldNum" sz="quarter" idx="4"/>
          </p:nvPr>
        </p:nvSpPr>
        <p:spPr>
          <a:xfrm>
            <a:off x="0" y="6172200"/>
            <a:ext cx="381000" cy="365125"/>
          </a:xfrm>
          <a:prstGeom prst="rect">
            <a:avLst/>
          </a:prstGeom>
          <a:noFill/>
        </p:spPr>
        <p:txBody>
          <a:bodyPr vert="horz" lIns="91440" tIns="45720" rIns="91440" bIns="45720" rtlCol="0" anchor="ctr"/>
          <a:lstStyle>
            <a:lvl1pPr algn="ctr">
              <a:defRPr sz="1200" b="1">
                <a:solidFill>
                  <a:schemeClr val="bg1"/>
                </a:solidFill>
                <a:latin typeface="Arial" pitchFamily="34" charset="0"/>
                <a:cs typeface="Arial" pitchFamily="34" charset="0"/>
              </a:defRPr>
            </a:lvl1pPr>
          </a:lstStyle>
          <a:p>
            <a:fld id="{6283016E-5316-4455-A8AF-1B40A35247C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dt="0"/>
  <p:txStyles>
    <p:titleStyle>
      <a:lvl1pPr algn="ctr" defTabSz="914400" rtl="0" eaLnBrk="1" latinLnBrk="0" hangingPunct="1">
        <a:spcBef>
          <a:spcPct val="0"/>
        </a:spcBef>
        <a:buNone/>
        <a:defRPr sz="4400" b="1" kern="1200">
          <a:solidFill>
            <a:srgbClr val="00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0000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rgbClr val="0000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0" kern="1200">
          <a:solidFill>
            <a:srgbClr val="0000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0" kern="1200">
          <a:solidFill>
            <a:srgbClr val="0000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0" kern="1200">
          <a:solidFill>
            <a:srgbClr val="0000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 Look at K-12 Public Education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Dr. Steven R. Staples</a:t>
            </a:r>
          </a:p>
          <a:p>
            <a:r>
              <a:rPr lang="en-US" dirty="0" smtClean="0"/>
              <a:t>Superintendent of Public Instruction</a:t>
            </a:r>
          </a:p>
          <a:p>
            <a:r>
              <a:rPr lang="en-US" dirty="0" smtClean="0"/>
              <a:t>House Committee on Education Summit</a:t>
            </a:r>
          </a:p>
          <a:p>
            <a:r>
              <a:rPr lang="en-US" dirty="0" smtClean="0"/>
              <a:t>November 11, 2014</a:t>
            </a:r>
          </a:p>
          <a:p>
            <a:endParaRPr lang="en-US" dirty="0" smtClean="0"/>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Federal and State Accountability Systems </a:t>
            </a:r>
            <a:endParaRPr lang="en-US" sz="3600" dirty="0"/>
          </a:p>
        </p:txBody>
      </p:sp>
      <p:sp>
        <p:nvSpPr>
          <p:cNvPr id="3" name="Content Placeholder 2"/>
          <p:cNvSpPr>
            <a:spLocks noGrp="1"/>
          </p:cNvSpPr>
          <p:nvPr>
            <p:ph idx="1"/>
          </p:nvPr>
        </p:nvSpPr>
        <p:spPr/>
        <p:txBody>
          <a:bodyPr>
            <a:normAutofit/>
          </a:bodyPr>
          <a:lstStyle/>
          <a:p>
            <a:r>
              <a:rPr lang="en-US" sz="2400" dirty="0" smtClean="0"/>
              <a:t>Support and interventions from VDOE under the federal Elementary and Secondary Education Act (No Child Left Behind) is focused on Virginia’s lower and lowest-performing Title I schools, including those missing annual measureable objectives (AMOs) for narrowing achievement gaps.</a:t>
            </a:r>
          </a:p>
          <a:p>
            <a:endParaRPr lang="en-US" sz="2400" dirty="0" smtClean="0"/>
          </a:p>
          <a:p>
            <a:r>
              <a:rPr lang="en-US" sz="2400" dirty="0" smtClean="0"/>
              <a:t>Support and interventions to schools not fully accredited under the state accountability system are graduated depending upon the number of years of failure to achieve full accreditation, including years of </a:t>
            </a:r>
            <a:r>
              <a:rPr lang="en-US" sz="2400" i="1" dirty="0" smtClean="0"/>
              <a:t>Accreditation with Warning </a:t>
            </a:r>
            <a:r>
              <a:rPr lang="en-US" sz="2400" dirty="0" smtClean="0"/>
              <a:t>status.</a:t>
            </a:r>
          </a:p>
          <a:p>
            <a:endParaRPr lang="en-US" sz="2400" dirty="0" smtClean="0"/>
          </a:p>
          <a:p>
            <a:pPr>
              <a:buNone/>
            </a:pPr>
            <a:endParaRPr lang="en-US" sz="2400" dirty="0" smtClean="0"/>
          </a:p>
          <a:p>
            <a:endParaRPr lang="en-US" sz="24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Actions Prior to Denied Status</a:t>
            </a:r>
            <a:endParaRPr lang="en-US" sz="3600"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sz="3000" dirty="0" smtClean="0"/>
              <a:t>Academic review by an external team, with focus on curriculum alignment and engagement of school division leadership in process</a:t>
            </a:r>
          </a:p>
          <a:p>
            <a:pPr marL="514350" indent="-514350">
              <a:buFont typeface="+mj-lt"/>
              <a:buAutoNum type="arabicPeriod"/>
            </a:pPr>
            <a:r>
              <a:rPr lang="en-US" sz="3000" dirty="0" smtClean="0"/>
              <a:t>Development and monitoring of a school improvement plan</a:t>
            </a:r>
          </a:p>
          <a:p>
            <a:pPr marL="514350" indent="-514350">
              <a:buFont typeface="+mj-lt"/>
              <a:buAutoNum type="arabicPeriod"/>
            </a:pPr>
            <a:r>
              <a:rPr lang="en-US" sz="3000" dirty="0" smtClean="0"/>
              <a:t>Assignment of external contractor to school to guide actions and support building level efforts</a:t>
            </a:r>
          </a:p>
          <a:p>
            <a:pPr marL="514350" indent="-514350">
              <a:buFont typeface="+mj-lt"/>
              <a:buAutoNum type="arabicPeriod"/>
            </a:pPr>
            <a:r>
              <a:rPr lang="en-US" sz="3000" dirty="0" smtClean="0"/>
              <a:t>Ongoing technical assistance and professional development in instruction and assessment</a:t>
            </a:r>
          </a:p>
          <a:p>
            <a:pPr marL="514350" indent="-514350">
              <a:buFont typeface="+mj-lt"/>
              <a:buAutoNum type="arabicPeriod"/>
            </a:pPr>
            <a:r>
              <a:rPr lang="en-US" sz="3000" dirty="0" smtClean="0"/>
              <a:t>Monthly monitoring by VDOE Office of School Improvement and external contractor </a:t>
            </a:r>
          </a:p>
          <a:p>
            <a:pPr marL="514350" indent="-514350">
              <a:buFont typeface="+mj-lt"/>
              <a:buAutoNum type="arabicPeriod"/>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Some Success</a:t>
            </a:r>
            <a:endParaRPr lang="en-US" sz="3600"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As a result of testing results in 2013-14, 74 schools exited </a:t>
            </a:r>
            <a:r>
              <a:rPr lang="en-US" i="1" dirty="0" smtClean="0"/>
              <a:t>Accreditation with Warning </a:t>
            </a:r>
            <a:r>
              <a:rPr lang="en-US" dirty="0" smtClean="0"/>
              <a:t>status in 2014-2015.</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Conditionally Accredited Schools</a:t>
            </a:r>
            <a:endParaRPr lang="en-US" sz="3600" dirty="0"/>
          </a:p>
        </p:txBody>
      </p:sp>
      <p:sp>
        <p:nvSpPr>
          <p:cNvPr id="3" name="Content Placeholder 2"/>
          <p:cNvSpPr>
            <a:spLocks noGrp="1"/>
          </p:cNvSpPr>
          <p:nvPr>
            <p:ph idx="1"/>
          </p:nvPr>
        </p:nvSpPr>
        <p:spPr/>
        <p:txBody>
          <a:bodyPr>
            <a:normAutofit fontScale="85000" lnSpcReduction="10000"/>
          </a:bodyPr>
          <a:lstStyle/>
          <a:p>
            <a:r>
              <a:rPr lang="en-US" sz="3000" dirty="0" smtClean="0"/>
              <a:t>A rating of Conditional Accreditation may be granted by the Board of Education to schools that would otherwise be denied accreditation.  The school divisions must agree to “reconstituting” the school’s governance, its instructional program, its staff, or the student population.</a:t>
            </a:r>
          </a:p>
          <a:p>
            <a:endParaRPr lang="en-US" sz="3000" dirty="0" smtClean="0"/>
          </a:p>
          <a:p>
            <a:r>
              <a:rPr lang="en-US" sz="3000" dirty="0" smtClean="0"/>
              <a:t>For 2014-2015, the superintendents of all schools granted a rating of conditional accreditation must enter into a collaboratively developed Conditional Accreditation Agreement  with the Superintendent of Public Instruction.  The agreement outlines Essential Actions that must be completed based on specific needs of the school.</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i="1" dirty="0" smtClean="0">
                <a:solidFill>
                  <a:schemeClr val="tx1"/>
                </a:solidFill>
              </a:rPr>
              <a:t>13 Schools </a:t>
            </a:r>
            <a:r>
              <a:rPr lang="en-US" sz="3600" i="1" dirty="0" smtClean="0">
                <a:solidFill>
                  <a:schemeClr val="accent2">
                    <a:lumMod val="75000"/>
                  </a:schemeClr>
                </a:solidFill>
              </a:rPr>
              <a:t>Denied Accreditation </a:t>
            </a:r>
            <a:r>
              <a:rPr lang="en-US" sz="3600" dirty="0" smtClean="0"/>
              <a:t>for 2014-15</a:t>
            </a:r>
            <a:endParaRPr lang="en-US" sz="3600" dirty="0"/>
          </a:p>
        </p:txBody>
      </p:sp>
      <p:sp>
        <p:nvSpPr>
          <p:cNvPr id="4" name="Content Placeholder 3"/>
          <p:cNvSpPr>
            <a:spLocks noGrp="1"/>
          </p:cNvSpPr>
          <p:nvPr>
            <p:ph idx="1"/>
          </p:nvPr>
        </p:nvSpPr>
        <p:spPr>
          <a:xfrm>
            <a:off x="533400" y="1066800"/>
            <a:ext cx="8610600" cy="5029200"/>
          </a:xfrm>
        </p:spPr>
        <p:txBody>
          <a:bodyPr>
            <a:normAutofit fontScale="92500" lnSpcReduction="10000"/>
          </a:bodyPr>
          <a:lstStyle/>
          <a:p>
            <a:pPr lvl="0">
              <a:buFont typeface="Arial" pitchFamily="34" charset="0"/>
              <a:buChar char="•"/>
            </a:pPr>
            <a:r>
              <a:rPr lang="en-US" sz="2400" dirty="0" smtClean="0"/>
              <a:t>As required by the Standards of Accreditation, the Virginia Board of Education and local school board enter into a Memorandum of Understanding (MOU) based on the needs of the school.  </a:t>
            </a:r>
          </a:p>
          <a:p>
            <a:pPr lvl="0">
              <a:buFont typeface="Arial" pitchFamily="34" charset="0"/>
              <a:buChar char="•"/>
            </a:pPr>
            <a:endParaRPr lang="en-US" sz="2400" dirty="0" smtClean="0"/>
          </a:p>
          <a:p>
            <a:pPr lvl="0">
              <a:buFont typeface="Arial" pitchFamily="34" charset="0"/>
              <a:buChar char="•"/>
            </a:pPr>
            <a:r>
              <a:rPr lang="en-US" sz="2400" dirty="0" smtClean="0"/>
              <a:t>For 2014-2015,  prior to the development of each MOU, OSI staff met with the superintendent of each denied schools to identify areas in which the school needed support.  Using this information, the MOUs were customized for each school. </a:t>
            </a:r>
          </a:p>
          <a:p>
            <a:pPr lvl="0">
              <a:buFont typeface="Arial" pitchFamily="34" charset="0"/>
              <a:buChar char="•"/>
            </a:pPr>
            <a:endParaRPr lang="en-US" sz="2400" dirty="0" smtClean="0"/>
          </a:p>
          <a:p>
            <a:pPr lvl="0">
              <a:buFont typeface="Arial" pitchFamily="34" charset="0"/>
              <a:buChar char="•"/>
            </a:pPr>
            <a:r>
              <a:rPr lang="en-US" sz="2400" dirty="0" smtClean="0"/>
              <a:t>A corrective action plan that specifies the actions that must be taken to improve the performance of the school  is developed based on the MOU.</a:t>
            </a:r>
          </a:p>
          <a:p>
            <a:pPr lvl="0">
              <a:buNone/>
            </a:pPr>
            <a:endParaRPr lang="en-US" sz="2400" dirty="0" smtClean="0"/>
          </a:p>
          <a:p>
            <a:pPr lvl="0">
              <a:buFont typeface="Arial" pitchFamily="34" charset="0"/>
              <a:buChar char="•"/>
            </a:pPr>
            <a:r>
              <a:rPr lang="en-US" sz="2400" dirty="0" smtClean="0"/>
              <a:t>Quarterly meetings are held to discuss progress in addressing the essential actions included in the corrective action plan.</a:t>
            </a:r>
          </a:p>
          <a:p>
            <a:pPr lvl="0"/>
            <a:endParaRPr lang="en-US" sz="2300" dirty="0" smtClean="0"/>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715962"/>
          </a:xfrm>
        </p:spPr>
        <p:txBody>
          <a:bodyPr>
            <a:normAutofit/>
          </a:bodyPr>
          <a:lstStyle/>
          <a:p>
            <a:r>
              <a:rPr lang="en-US" sz="3600" dirty="0" smtClean="0"/>
              <a:t>Next Steps</a:t>
            </a:r>
            <a:endParaRPr lang="en-US" sz="3600" dirty="0"/>
          </a:p>
        </p:txBody>
      </p:sp>
      <p:sp>
        <p:nvSpPr>
          <p:cNvPr id="3" name="Content Placeholder 2"/>
          <p:cNvSpPr>
            <a:spLocks noGrp="1"/>
          </p:cNvSpPr>
          <p:nvPr>
            <p:ph idx="1"/>
          </p:nvPr>
        </p:nvSpPr>
        <p:spPr>
          <a:xfrm>
            <a:off x="381000" y="1143000"/>
            <a:ext cx="8610600" cy="5105400"/>
          </a:xfrm>
        </p:spPr>
        <p:txBody>
          <a:bodyPr>
            <a:normAutofit lnSpcReduction="10000"/>
          </a:bodyPr>
          <a:lstStyle/>
          <a:p>
            <a:r>
              <a:rPr lang="en-US" dirty="0" smtClean="0"/>
              <a:t>Focus on attracting and retaining quality teachers in struggling schools</a:t>
            </a:r>
          </a:p>
          <a:p>
            <a:pPr>
              <a:buNone/>
            </a:pPr>
            <a:endParaRPr lang="en-US" dirty="0" smtClean="0"/>
          </a:p>
          <a:p>
            <a:r>
              <a:rPr lang="en-US" dirty="0" smtClean="0"/>
              <a:t>Continued focus on improving quality of instruction in classroom and the capacity of principals to provide helpful feedback to teachers</a:t>
            </a:r>
          </a:p>
          <a:p>
            <a:pPr>
              <a:buNone/>
            </a:pPr>
            <a:endParaRPr lang="en-US" dirty="0" smtClean="0"/>
          </a:p>
          <a:p>
            <a:r>
              <a:rPr lang="en-US" dirty="0" smtClean="0"/>
              <a:t>Emphasis on providing “wrap around” services for students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buNone/>
            </a:pPr>
            <a:r>
              <a:rPr lang="en-US" sz="4000" dirty="0" smtClean="0">
                <a:latin typeface="+mj-lt"/>
              </a:rPr>
              <a:t>Challenges and Obstacles to a Focus on School Improvement</a:t>
            </a:r>
            <a:endParaRPr lang="en-US" sz="40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381000"/>
            <a:ext cx="7772400" cy="1470025"/>
          </a:xfrm>
        </p:spPr>
        <p:txBody>
          <a:bodyPr>
            <a:normAutofit fontScale="90000"/>
          </a:bodyPr>
          <a:lstStyle/>
          <a:p>
            <a:pPr eaLnBrk="1" hangingPunct="1"/>
            <a:r>
              <a:rPr lang="en-US" altLang="en-US" sz="3100" dirty="0" smtClean="0">
                <a:solidFill>
                  <a:schemeClr val="accent5">
                    <a:lumMod val="50000"/>
                  </a:schemeClr>
                </a:solidFill>
              </a:rPr>
              <a:t>Virginia General Assembly Mandates for Board of Education, VDOE, and School Divisions </a:t>
            </a:r>
            <a:br>
              <a:rPr lang="en-US" altLang="en-US" sz="3100" dirty="0" smtClean="0">
                <a:solidFill>
                  <a:schemeClr val="accent5">
                    <a:lumMod val="50000"/>
                  </a:schemeClr>
                </a:solidFill>
              </a:rPr>
            </a:br>
            <a:r>
              <a:rPr lang="en-US" altLang="en-US" sz="3100" dirty="0" smtClean="0">
                <a:solidFill>
                  <a:schemeClr val="accent5">
                    <a:lumMod val="50000"/>
                  </a:schemeClr>
                </a:solidFill>
              </a:rPr>
              <a:t>2011-2014</a:t>
            </a:r>
            <a:r>
              <a:rPr lang="en-US" altLang="en-US" sz="2800" dirty="0" smtClean="0">
                <a:solidFill>
                  <a:schemeClr val="tx1"/>
                </a:solidFill>
              </a:rPr>
              <a:t/>
            </a:r>
            <a:br>
              <a:rPr lang="en-US" altLang="en-US" sz="2800" dirty="0" smtClean="0">
                <a:solidFill>
                  <a:schemeClr val="tx1"/>
                </a:solidFill>
              </a:rPr>
            </a:br>
            <a:endParaRPr lang="en-US" altLang="en-US" sz="2800" dirty="0" smtClean="0">
              <a:solidFill>
                <a:schemeClr val="tx1"/>
              </a:solidFill>
            </a:endParaRP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z="3000" dirty="0" smtClean="0"/>
          </a:p>
          <a:p>
            <a:pPr eaLnBrk="1" fontAlgn="auto" hangingPunct="1">
              <a:spcAft>
                <a:spcPts val="0"/>
              </a:spcAft>
              <a:buFont typeface="Arial" pitchFamily="34" charset="0"/>
              <a:buNone/>
              <a:defRPr/>
            </a:pPr>
            <a:endParaRPr lang="en-US" sz="3000" dirty="0" smtClean="0"/>
          </a:p>
          <a:p>
            <a:pPr eaLnBrk="1" fontAlgn="auto" hangingPunct="1">
              <a:spcAft>
                <a:spcPts val="0"/>
              </a:spcAft>
              <a:buFont typeface="Arial" pitchFamily="34" charset="0"/>
              <a:buNone/>
              <a:defRPr/>
            </a:pPr>
            <a:endParaRPr lang="en-US" sz="3000" dirty="0" smtClean="0"/>
          </a:p>
        </p:txBody>
      </p:sp>
      <p:sp>
        <p:nvSpPr>
          <p:cNvPr id="5" name="Subtitle 2"/>
          <p:cNvSpPr txBox="1">
            <a:spLocks/>
          </p:cNvSpPr>
          <p:nvPr/>
        </p:nvSpPr>
        <p:spPr bwMode="auto">
          <a:xfrm>
            <a:off x="228600" y="1752600"/>
            <a:ext cx="7848600" cy="2133600"/>
          </a:xfrm>
          <a:prstGeom prst="rect">
            <a:avLst/>
          </a:prstGeom>
          <a:noFill/>
          <a:ln>
            <a:noFill/>
          </a:ln>
          <a:extLst/>
        </p:spPr>
        <p:txBody>
          <a:bodyPr>
            <a:normAutofit fontScale="25000" lnSpcReduction="20000"/>
          </a:bodyPr>
          <a:lstStyle>
            <a:lvl1pPr marL="0" indent="0" algn="ctr" rtl="0" fontAlgn="base">
              <a:spcBef>
                <a:spcPct val="20000"/>
              </a:spcBef>
              <a:spcAft>
                <a:spcPct val="0"/>
              </a:spcAft>
              <a:buFont typeface="Arial" charset="0"/>
              <a:buNone/>
              <a:defRPr sz="3600" kern="1200">
                <a:solidFill>
                  <a:schemeClr val="accent1">
                    <a:lumMod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buFont typeface="Arial" pitchFamily="34" charset="0"/>
              <a:buNone/>
              <a:defRPr/>
            </a:pPr>
            <a:r>
              <a:rPr lang="en-US" sz="11200" dirty="0" smtClean="0"/>
              <a:t>	</a:t>
            </a:r>
            <a:r>
              <a:rPr lang="en-US" sz="11200" b="1" dirty="0" smtClean="0">
                <a:solidFill>
                  <a:schemeClr val="tx1"/>
                </a:solidFill>
              </a:rPr>
              <a:t>Year	</a:t>
            </a:r>
            <a:r>
              <a:rPr lang="en-US" sz="11200" dirty="0" smtClean="0">
                <a:solidFill>
                  <a:schemeClr val="tx1"/>
                </a:solidFill>
              </a:rPr>
              <a:t>	  </a:t>
            </a:r>
            <a:r>
              <a:rPr lang="en-US" sz="11200" b="1" dirty="0" smtClean="0">
                <a:solidFill>
                  <a:schemeClr val="tx1"/>
                </a:solidFill>
              </a:rPr>
              <a:t>VDOE/BOE</a:t>
            </a:r>
            <a:r>
              <a:rPr lang="en-US" sz="11200" dirty="0" smtClean="0">
                <a:solidFill>
                  <a:schemeClr val="tx1"/>
                </a:solidFill>
              </a:rPr>
              <a:t>	       </a:t>
            </a:r>
            <a:r>
              <a:rPr lang="en-US" sz="11200" b="1" dirty="0" smtClean="0">
                <a:solidFill>
                  <a:schemeClr val="tx1"/>
                </a:solidFill>
              </a:rPr>
              <a:t>School Divisions</a:t>
            </a:r>
          </a:p>
          <a:p>
            <a:pPr algn="l" fontAlgn="auto">
              <a:spcAft>
                <a:spcPts val="0"/>
              </a:spcAft>
              <a:buFont typeface="Arial" pitchFamily="34" charset="0"/>
              <a:buNone/>
              <a:defRPr/>
            </a:pPr>
            <a:r>
              <a:rPr lang="en-US" sz="11200" dirty="0" smtClean="0">
                <a:solidFill>
                  <a:schemeClr val="tx1"/>
                </a:solidFill>
              </a:rPr>
              <a:t>	2011			  3			11</a:t>
            </a:r>
          </a:p>
          <a:p>
            <a:pPr algn="l" fontAlgn="auto">
              <a:spcAft>
                <a:spcPts val="0"/>
              </a:spcAft>
              <a:buFont typeface="Arial" pitchFamily="34" charset="0"/>
              <a:buNone/>
              <a:defRPr/>
            </a:pPr>
            <a:r>
              <a:rPr lang="en-US" sz="11200" dirty="0" smtClean="0">
                <a:solidFill>
                  <a:schemeClr val="tx1"/>
                </a:solidFill>
              </a:rPr>
              <a:t>	2012			16			  9</a:t>
            </a:r>
          </a:p>
          <a:p>
            <a:pPr algn="l" fontAlgn="auto">
              <a:spcAft>
                <a:spcPts val="0"/>
              </a:spcAft>
              <a:buFont typeface="Arial" pitchFamily="34" charset="0"/>
              <a:buNone/>
              <a:defRPr/>
            </a:pPr>
            <a:r>
              <a:rPr lang="en-US" sz="11200" dirty="0" smtClean="0">
                <a:solidFill>
                  <a:schemeClr val="tx1"/>
                </a:solidFill>
              </a:rPr>
              <a:t>	2013			15			18</a:t>
            </a:r>
          </a:p>
          <a:p>
            <a:pPr algn="l" fontAlgn="auto">
              <a:spcAft>
                <a:spcPts val="0"/>
              </a:spcAft>
              <a:buFont typeface="Arial" pitchFamily="34" charset="0"/>
              <a:buNone/>
              <a:defRPr/>
            </a:pPr>
            <a:r>
              <a:rPr lang="en-US" sz="11200" dirty="0" smtClean="0">
                <a:solidFill>
                  <a:schemeClr val="tx1"/>
                </a:solidFill>
              </a:rPr>
              <a:t>	2014			13			16</a:t>
            </a:r>
          </a:p>
          <a:p>
            <a:pPr marL="1828800" lvl="1" indent="-1371600" algn="l" fontAlgn="auto">
              <a:spcAft>
                <a:spcPts val="0"/>
              </a:spcAft>
              <a:buFont typeface="Arial" pitchFamily="34" charset="0"/>
              <a:buAutoNum type="arabicPlain" startAt="2013"/>
              <a:defRPr/>
            </a:pPr>
            <a:endParaRPr lang="en-US" sz="7000" dirty="0" smtClean="0">
              <a:solidFill>
                <a:schemeClr val="tx1"/>
              </a:solidFill>
            </a:endParaRPr>
          </a:p>
          <a:p>
            <a:pPr marL="1371600" indent="-1371600" algn="l" fontAlgn="auto">
              <a:spcAft>
                <a:spcPts val="0"/>
              </a:spcAft>
              <a:buFont typeface="Arial" pitchFamily="34" charset="0"/>
              <a:buNone/>
              <a:defRPr/>
            </a:pPr>
            <a:endParaRPr lang="en-US" sz="7400" dirty="0" smtClean="0">
              <a:solidFill>
                <a:schemeClr val="tx1"/>
              </a:solidFill>
            </a:endParaRPr>
          </a:p>
          <a:p>
            <a:pPr marL="1371600" indent="-1371600" algn="l" fontAlgn="auto">
              <a:spcAft>
                <a:spcPts val="0"/>
              </a:spcAft>
              <a:buFont typeface="Arial" pitchFamily="34" charset="0"/>
              <a:buNone/>
              <a:defRPr/>
            </a:pPr>
            <a:r>
              <a:rPr lang="en-US" sz="11200" dirty="0" smtClean="0">
                <a:solidFill>
                  <a:schemeClr val="tx1"/>
                </a:solidFill>
              </a:rPr>
              <a:t>           Total			47			54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Educational Challenges</a:t>
            </a:r>
            <a:endParaRPr lang="en-US" sz="3600" dirty="0"/>
          </a:p>
        </p:txBody>
      </p:sp>
      <p:sp>
        <p:nvSpPr>
          <p:cNvPr id="3" name="Content Placeholder 2"/>
          <p:cNvSpPr>
            <a:spLocks noGrp="1"/>
          </p:cNvSpPr>
          <p:nvPr>
            <p:ph idx="1"/>
          </p:nvPr>
        </p:nvSpPr>
        <p:spPr>
          <a:xfrm>
            <a:off x="381000" y="990600"/>
            <a:ext cx="8610600" cy="5257800"/>
          </a:xfrm>
        </p:spPr>
        <p:txBody>
          <a:bodyPr>
            <a:normAutofit/>
          </a:bodyPr>
          <a:lstStyle/>
          <a:p>
            <a:r>
              <a:rPr lang="en-US" sz="2800" dirty="0" smtClean="0"/>
              <a:t>Overall, student enrollment has increased by 2.5 percent statewide since 2008.</a:t>
            </a:r>
          </a:p>
          <a:p>
            <a:r>
              <a:rPr lang="en-US" sz="2800" dirty="0" smtClean="0"/>
              <a:t>In the last five years: </a:t>
            </a:r>
          </a:p>
          <a:p>
            <a:pPr lvl="1"/>
            <a:r>
              <a:rPr lang="en-US" sz="2400" dirty="0" smtClean="0"/>
              <a:t>the number of economically disadvantaged students has grown from 34 to 41 percent of Virginia’s public school students.</a:t>
            </a:r>
          </a:p>
          <a:p>
            <a:pPr lvl="1"/>
            <a:r>
              <a:rPr lang="en-US" sz="2400" dirty="0" smtClean="0"/>
              <a:t>English Language Learners in Virginia have grown to 95,000, an increase of 15 percent.</a:t>
            </a:r>
          </a:p>
          <a:p>
            <a:pPr lvl="1"/>
            <a:r>
              <a:rPr lang="en-US" sz="2400" dirty="0" smtClean="0"/>
              <a:t>The percentage of students with the most need for intensive special education, such as autism and other health impairments, has grown by 23 percent to 46,865. </a:t>
            </a:r>
          </a:p>
          <a:p>
            <a:endParaRPr lang="en-US" sz="2800" dirty="0" smtClean="0"/>
          </a:p>
          <a:p>
            <a:endParaRPr lang="en-US" dirty="0" smtClean="0"/>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715962"/>
          </a:xfrm>
        </p:spPr>
        <p:txBody>
          <a:bodyPr>
            <a:normAutofit/>
          </a:bodyPr>
          <a:lstStyle/>
          <a:p>
            <a:r>
              <a:rPr lang="en-US" sz="3600" dirty="0" smtClean="0"/>
              <a:t>Educational Challenges	 		</a:t>
            </a:r>
            <a:r>
              <a:rPr lang="en-US" sz="2800" dirty="0" smtClean="0"/>
              <a:t>continued</a:t>
            </a:r>
            <a:endParaRPr lang="en-US" sz="2800" dirty="0"/>
          </a:p>
        </p:txBody>
      </p:sp>
      <p:sp>
        <p:nvSpPr>
          <p:cNvPr id="3" name="Content Placeholder 2"/>
          <p:cNvSpPr>
            <a:spLocks noGrp="1"/>
          </p:cNvSpPr>
          <p:nvPr>
            <p:ph idx="1"/>
          </p:nvPr>
        </p:nvSpPr>
        <p:spPr>
          <a:xfrm>
            <a:off x="381000" y="1066800"/>
            <a:ext cx="8610600" cy="5181600"/>
          </a:xfrm>
        </p:spPr>
        <p:txBody>
          <a:bodyPr>
            <a:normAutofit/>
          </a:bodyPr>
          <a:lstStyle/>
          <a:p>
            <a:r>
              <a:rPr lang="en-US" sz="2800" dirty="0" smtClean="0"/>
              <a:t>Gaps between economically disadvantaged students and peers have grown as much as 35 percentile points on NAEP reading and mathematics scores.</a:t>
            </a:r>
          </a:p>
          <a:p>
            <a:endParaRPr lang="en-US" sz="2800" dirty="0" smtClean="0"/>
          </a:p>
          <a:p>
            <a:r>
              <a:rPr lang="en-US" sz="2800" dirty="0" smtClean="0"/>
              <a:t>Subgroups of students, such as Economically Disadvantaged, English Language Learners, and Special Education, require more intensive interventions and more resources to teach.</a:t>
            </a:r>
          </a:p>
          <a:p>
            <a:endParaRPr lang="en-US" sz="28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a:buNone/>
            </a:pPr>
            <a:endParaRPr lang="en-US" dirty="0" smtClean="0"/>
          </a:p>
          <a:p>
            <a:pPr algn="ctr">
              <a:buNone/>
            </a:pPr>
            <a:r>
              <a:rPr lang="en-US" sz="4000" dirty="0" smtClean="0">
                <a:latin typeface="+mj-lt"/>
              </a:rPr>
              <a:t>School Accreditation</a:t>
            </a:r>
            <a:endParaRPr lang="en-US" sz="40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10600" cy="685800"/>
          </a:xfrm>
        </p:spPr>
        <p:txBody>
          <a:bodyPr>
            <a:noAutofit/>
          </a:bodyPr>
          <a:lstStyle/>
          <a:p>
            <a:pPr algn="l"/>
            <a:r>
              <a:rPr lang="en-US" sz="3600" dirty="0" smtClean="0"/>
              <a:t>Educational  Challenges			continued</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In FY 2014, General Fund Direct Aid to Public Education is $308,616,613 </a:t>
            </a:r>
            <a:r>
              <a:rPr lang="en-US" sz="2800" dirty="0" smtClean="0">
                <a:solidFill>
                  <a:srgbClr val="FF0000"/>
                </a:solidFill>
              </a:rPr>
              <a:t>less </a:t>
            </a:r>
            <a:r>
              <a:rPr lang="en-US" sz="2800" dirty="0" smtClean="0">
                <a:solidFill>
                  <a:schemeClr val="tx1"/>
                </a:solidFill>
              </a:rPr>
              <a:t>than it was in FY 2007. </a:t>
            </a:r>
          </a:p>
          <a:p>
            <a:pPr>
              <a:buNone/>
            </a:pPr>
            <a:endParaRPr lang="en-US" sz="2800" dirty="0" smtClean="0"/>
          </a:p>
          <a:p>
            <a:r>
              <a:rPr lang="en-US" sz="2800" dirty="0" smtClean="0"/>
              <a:t>Since 2008, K-12 public education staffing has been reduced by 5,000 positions in Virginia.  The top critical shortage area among endorsed teachers is Special Education.</a:t>
            </a:r>
          </a:p>
          <a:p>
            <a:pPr>
              <a:buNone/>
            </a:pP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VDOE Staffing</a:t>
            </a:r>
            <a:endParaRPr lang="en-US" sz="3600" dirty="0"/>
          </a:p>
        </p:txBody>
      </p:sp>
      <p:graphicFrame>
        <p:nvGraphicFramePr>
          <p:cNvPr id="4" name="Content Placeholder 3"/>
          <p:cNvGraphicFramePr>
            <a:graphicFrameLocks noGrp="1"/>
          </p:cNvGraphicFramePr>
          <p:nvPr>
            <p:ph idx="1"/>
          </p:nvPr>
        </p:nvGraphicFramePr>
        <p:xfrm>
          <a:off x="304800" y="1143000"/>
          <a:ext cx="86106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6"/>
          <p:cNvSpPr>
            <a:spLocks noGrp="1"/>
          </p:cNvSpPr>
          <p:nvPr>
            <p:ph type="title"/>
          </p:nvPr>
        </p:nvSpPr>
        <p:spPr>
          <a:xfrm>
            <a:off x="0" y="1005840"/>
            <a:ext cx="9144000" cy="3566160"/>
          </a:xfrm>
        </p:spPr>
        <p:txBody>
          <a:bodyPr>
            <a:normAutofit fontScale="90000"/>
          </a:bodyPr>
          <a:lstStyle/>
          <a:p>
            <a:r>
              <a:rPr lang="en-US" dirty="0" smtClean="0">
                <a:ea typeface="ＭＳ Ｐゴシック" pitchFamily="2" charset="-128"/>
              </a:rPr>
              <a:t>Despite these obstacles and challenges, Virginia Fares Well…</a:t>
            </a:r>
            <a:br>
              <a:rPr lang="en-US" dirty="0" smtClean="0">
                <a:ea typeface="ＭＳ Ｐゴシック" pitchFamily="2" charset="-128"/>
              </a:rPr>
            </a:br>
            <a:r>
              <a:rPr lang="en-US" dirty="0" smtClean="0">
                <a:ea typeface="ＭＳ Ｐゴシック" pitchFamily="2" charset="-128"/>
              </a:rPr>
              <a:t/>
            </a:r>
            <a:br>
              <a:rPr lang="en-US" dirty="0" smtClean="0">
                <a:ea typeface="ＭＳ Ｐゴシック" pitchFamily="2" charset="-128"/>
              </a:rPr>
            </a:br>
            <a:r>
              <a:rPr lang="en-US" dirty="0" smtClean="0">
                <a:ea typeface="ＭＳ Ｐゴシック" pitchFamily="2" charset="-128"/>
              </a:rPr>
              <a:t>Student</a:t>
            </a:r>
            <a:br>
              <a:rPr lang="en-US" dirty="0" smtClean="0">
                <a:ea typeface="ＭＳ Ｐゴシック" pitchFamily="2" charset="-128"/>
              </a:rPr>
            </a:br>
            <a:r>
              <a:rPr lang="en-US" dirty="0" smtClean="0">
                <a:ea typeface="ＭＳ Ｐゴシック" pitchFamily="2" charset="-128"/>
              </a:rPr>
              <a:t>Achievement:</a:t>
            </a:r>
            <a:br>
              <a:rPr lang="en-US" dirty="0" smtClean="0">
                <a:ea typeface="ＭＳ Ｐゴシック" pitchFamily="2" charset="-128"/>
              </a:rPr>
            </a:br>
            <a:r>
              <a:rPr lang="en-US" dirty="0" smtClean="0">
                <a:ea typeface="ＭＳ Ｐゴシック" pitchFamily="2" charset="-128"/>
              </a:rPr>
              <a:t>Virginia &amp; the Nation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828800"/>
          </a:xfrm>
        </p:spPr>
        <p:txBody>
          <a:bodyPr/>
          <a:lstStyle/>
          <a:p>
            <a:pPr>
              <a:defRPr/>
            </a:pPr>
            <a:r>
              <a:rPr lang="en-US" sz="4100" dirty="0" smtClean="0">
                <a:ea typeface="+mj-ea"/>
                <a:cs typeface="+mj-cs"/>
              </a:rPr>
              <a:t>Virginia &amp; NAEP</a:t>
            </a:r>
            <a:br>
              <a:rPr lang="en-US" sz="4100" dirty="0" smtClean="0">
                <a:ea typeface="+mj-ea"/>
                <a:cs typeface="+mj-cs"/>
              </a:rPr>
            </a:br>
            <a:r>
              <a:rPr lang="en-US" sz="3400" i="1" dirty="0" smtClean="0">
                <a:ea typeface="+mj-ea"/>
                <a:cs typeface="+mj-cs"/>
              </a:rPr>
              <a:t>Percent Proficient or Above</a:t>
            </a:r>
            <a:br>
              <a:rPr lang="en-US" sz="3400" i="1" dirty="0" smtClean="0">
                <a:ea typeface="+mj-ea"/>
                <a:cs typeface="+mj-cs"/>
              </a:rPr>
            </a:br>
            <a:r>
              <a:rPr lang="en-US" sz="3400" dirty="0" smtClean="0">
                <a:solidFill>
                  <a:srgbClr val="FF0000"/>
                </a:solidFill>
                <a:ea typeface="+mj-ea"/>
                <a:cs typeface="+mj-cs"/>
              </a:rPr>
              <a:t>Grade-4 Reading</a:t>
            </a:r>
            <a:endParaRPr lang="en-US" sz="3400" dirty="0" smtClean="0">
              <a:solidFill>
                <a:srgbClr val="FF0000"/>
              </a:solidFill>
              <a:effectLst>
                <a:outerShdw blurRad="38100" dist="38100" dir="2700000" algn="tl">
                  <a:srgbClr val="C0C0C0"/>
                </a:outerShdw>
              </a:effectLst>
              <a:ea typeface="+mj-ea"/>
              <a:cs typeface="+mj-cs"/>
            </a:endParaRPr>
          </a:p>
        </p:txBody>
      </p:sp>
      <p:pic>
        <p:nvPicPr>
          <p:cNvPr id="21506" name="Picture 4"/>
          <p:cNvPicPr>
            <a:picLocks noChangeAspect="1"/>
          </p:cNvPicPr>
          <p:nvPr/>
        </p:nvPicPr>
        <p:blipFill>
          <a:blip r:embed="rId3" cstate="print"/>
          <a:srcRect l="31369" t="87654" r="30989" b="4012"/>
          <a:stretch>
            <a:fillRect/>
          </a:stretch>
        </p:blipFill>
        <p:spPr bwMode="auto">
          <a:xfrm>
            <a:off x="3017838" y="5121275"/>
            <a:ext cx="3200400" cy="433388"/>
          </a:xfrm>
          <a:prstGeom prst="rect">
            <a:avLst/>
          </a:prstGeom>
          <a:noFill/>
          <a:ln w="9525">
            <a:noFill/>
            <a:miter lim="800000"/>
            <a:headEnd/>
            <a:tailEnd/>
          </a:ln>
        </p:spPr>
      </p:pic>
      <p:pic>
        <p:nvPicPr>
          <p:cNvPr id="21507" name="Picture 5"/>
          <p:cNvPicPr>
            <a:picLocks noChangeAspect="1"/>
          </p:cNvPicPr>
          <p:nvPr/>
        </p:nvPicPr>
        <p:blipFill>
          <a:blip r:embed="rId4" cstate="print"/>
          <a:srcRect l="1921" t="21053" r="4181" b="14211"/>
          <a:stretch>
            <a:fillRect/>
          </a:stretch>
        </p:blipFill>
        <p:spPr bwMode="auto">
          <a:xfrm>
            <a:off x="457200" y="1828800"/>
            <a:ext cx="8229600" cy="3159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828800"/>
          </a:xfrm>
        </p:spPr>
        <p:txBody>
          <a:bodyPr/>
          <a:lstStyle/>
          <a:p>
            <a:pPr>
              <a:defRPr/>
            </a:pPr>
            <a:r>
              <a:rPr lang="en-US" sz="4100" dirty="0" smtClean="0">
                <a:ea typeface="+mj-ea"/>
                <a:cs typeface="+mj-cs"/>
              </a:rPr>
              <a:t>Virginia &amp; NAEP</a:t>
            </a:r>
            <a:br>
              <a:rPr lang="en-US" sz="4100" dirty="0" smtClean="0">
                <a:ea typeface="+mj-ea"/>
                <a:cs typeface="+mj-cs"/>
              </a:rPr>
            </a:br>
            <a:r>
              <a:rPr lang="en-US" sz="3400" i="1" dirty="0" smtClean="0">
                <a:ea typeface="+mj-ea"/>
                <a:cs typeface="+mj-cs"/>
              </a:rPr>
              <a:t>Percent Proficient or Above</a:t>
            </a:r>
            <a:br>
              <a:rPr lang="en-US" sz="3400" i="1" dirty="0" smtClean="0">
                <a:ea typeface="+mj-ea"/>
                <a:cs typeface="+mj-cs"/>
              </a:rPr>
            </a:br>
            <a:r>
              <a:rPr lang="en-US" sz="3400" dirty="0" smtClean="0">
                <a:solidFill>
                  <a:srgbClr val="FF0000"/>
                </a:solidFill>
                <a:ea typeface="+mj-ea"/>
                <a:cs typeface="+mj-cs"/>
              </a:rPr>
              <a:t>Grade-4 Mathematics</a:t>
            </a:r>
            <a:endParaRPr lang="en-US" sz="3400" dirty="0" smtClean="0">
              <a:solidFill>
                <a:srgbClr val="FF0000"/>
              </a:solidFill>
              <a:effectLst>
                <a:outerShdw blurRad="38100" dist="38100" dir="2700000" algn="tl">
                  <a:srgbClr val="C0C0C0"/>
                </a:outerShdw>
              </a:effectLst>
              <a:ea typeface="+mj-ea"/>
              <a:cs typeface="+mj-cs"/>
            </a:endParaRPr>
          </a:p>
        </p:txBody>
      </p:sp>
      <p:pic>
        <p:nvPicPr>
          <p:cNvPr id="23554" name="Picture 4"/>
          <p:cNvPicPr>
            <a:picLocks noChangeAspect="1"/>
          </p:cNvPicPr>
          <p:nvPr/>
        </p:nvPicPr>
        <p:blipFill>
          <a:blip r:embed="rId3" cstate="print"/>
          <a:srcRect l="31369" t="87654" r="30989" b="4012"/>
          <a:stretch>
            <a:fillRect/>
          </a:stretch>
        </p:blipFill>
        <p:spPr bwMode="auto">
          <a:xfrm>
            <a:off x="3017838" y="5303838"/>
            <a:ext cx="3200400" cy="433387"/>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l="2182" t="19006" r="3298" b="13573"/>
          <a:stretch>
            <a:fillRect/>
          </a:stretch>
        </p:blipFill>
        <p:spPr bwMode="auto">
          <a:xfrm>
            <a:off x="404037" y="1743728"/>
            <a:ext cx="8229600" cy="36902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828800"/>
          </a:xfrm>
        </p:spPr>
        <p:txBody>
          <a:bodyPr/>
          <a:lstStyle/>
          <a:p>
            <a:pPr>
              <a:defRPr/>
            </a:pPr>
            <a:r>
              <a:rPr lang="en-US" sz="4100" dirty="0" smtClean="0">
                <a:ea typeface="+mj-ea"/>
                <a:cs typeface="+mj-cs"/>
              </a:rPr>
              <a:t>Virginia &amp; NAEP</a:t>
            </a:r>
            <a:br>
              <a:rPr lang="en-US" sz="4100" dirty="0" smtClean="0">
                <a:ea typeface="+mj-ea"/>
                <a:cs typeface="+mj-cs"/>
              </a:rPr>
            </a:br>
            <a:r>
              <a:rPr lang="en-US" sz="3400" i="1" dirty="0" smtClean="0">
                <a:ea typeface="+mj-ea"/>
                <a:cs typeface="+mj-cs"/>
              </a:rPr>
              <a:t>Percent Proficient or Above</a:t>
            </a:r>
            <a:br>
              <a:rPr lang="en-US" sz="3400" i="1" dirty="0" smtClean="0">
                <a:ea typeface="+mj-ea"/>
                <a:cs typeface="+mj-cs"/>
              </a:rPr>
            </a:br>
            <a:r>
              <a:rPr lang="en-US" sz="3400" dirty="0" smtClean="0">
                <a:solidFill>
                  <a:srgbClr val="FF0000"/>
                </a:solidFill>
                <a:ea typeface="+mj-ea"/>
                <a:cs typeface="+mj-cs"/>
              </a:rPr>
              <a:t>Grade-4 Science</a:t>
            </a:r>
            <a:endParaRPr lang="en-US" sz="3400" dirty="0" smtClean="0">
              <a:solidFill>
                <a:srgbClr val="FF0000"/>
              </a:solidFill>
              <a:effectLst>
                <a:outerShdw blurRad="38100" dist="38100" dir="2700000" algn="tl">
                  <a:srgbClr val="C0C0C0"/>
                </a:outerShdw>
              </a:effectLst>
              <a:ea typeface="+mj-ea"/>
              <a:cs typeface="+mj-cs"/>
            </a:endParaRPr>
          </a:p>
        </p:txBody>
      </p:sp>
      <p:pic>
        <p:nvPicPr>
          <p:cNvPr id="25602" name="Picture 4"/>
          <p:cNvPicPr>
            <a:picLocks noChangeAspect="1"/>
          </p:cNvPicPr>
          <p:nvPr/>
        </p:nvPicPr>
        <p:blipFill>
          <a:blip r:embed="rId3" cstate="print"/>
          <a:srcRect l="31369" t="87654" r="30989" b="4012"/>
          <a:stretch>
            <a:fillRect/>
          </a:stretch>
        </p:blipFill>
        <p:spPr bwMode="auto">
          <a:xfrm>
            <a:off x="3017838" y="5121275"/>
            <a:ext cx="3200400" cy="433388"/>
          </a:xfrm>
          <a:prstGeom prst="rect">
            <a:avLst/>
          </a:prstGeom>
          <a:noFill/>
          <a:ln w="9525">
            <a:noFill/>
            <a:miter lim="800000"/>
            <a:headEnd/>
            <a:tailEnd/>
          </a:ln>
        </p:spPr>
      </p:pic>
      <p:pic>
        <p:nvPicPr>
          <p:cNvPr id="25603" name="Picture 3"/>
          <p:cNvPicPr>
            <a:picLocks noChangeAspect="1"/>
          </p:cNvPicPr>
          <p:nvPr/>
        </p:nvPicPr>
        <p:blipFill>
          <a:blip r:embed="rId4" cstate="print"/>
          <a:srcRect l="1628" t="20981" r="9866" b="16077"/>
          <a:stretch>
            <a:fillRect/>
          </a:stretch>
        </p:blipFill>
        <p:spPr bwMode="auto">
          <a:xfrm>
            <a:off x="457200" y="1828800"/>
            <a:ext cx="8229600" cy="3138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371600"/>
          </a:xfrm>
        </p:spPr>
        <p:txBody>
          <a:bodyPr/>
          <a:lstStyle/>
          <a:p>
            <a:pPr>
              <a:defRPr/>
            </a:pPr>
            <a:r>
              <a:rPr lang="en-US" sz="3600" dirty="0" smtClean="0">
                <a:ea typeface="+mj-ea"/>
                <a:cs typeface="+mj-cs"/>
              </a:rPr>
              <a:t>SAT:</a:t>
            </a:r>
            <a:r>
              <a:rPr lang="en-US" dirty="0" smtClean="0">
                <a:ea typeface="+mj-ea"/>
                <a:cs typeface="+mj-cs"/>
              </a:rPr>
              <a:t/>
            </a:r>
            <a:br>
              <a:rPr lang="en-US" dirty="0" smtClean="0">
                <a:ea typeface="+mj-ea"/>
                <a:cs typeface="+mj-cs"/>
              </a:rPr>
            </a:br>
            <a:r>
              <a:rPr lang="en-US" sz="3600" i="1" dirty="0" smtClean="0">
                <a:ea typeface="+mj-ea"/>
                <a:cs typeface="+mj-cs"/>
              </a:rPr>
              <a:t>Mathematics </a:t>
            </a:r>
            <a:r>
              <a:rPr lang="en-US" sz="3200" i="1" dirty="0" smtClean="0">
                <a:ea typeface="+mj-ea"/>
                <a:cs typeface="+mj-cs"/>
              </a:rPr>
              <a:t>Mean Scaled Scores</a:t>
            </a:r>
            <a:endParaRPr lang="en-US" sz="3200" i="1" dirty="0" smtClean="0">
              <a:effectLst>
                <a:outerShdw blurRad="38100" dist="38100" dir="2700000" algn="tl">
                  <a:srgbClr val="C0C0C0"/>
                </a:outerShdw>
              </a:effectLst>
              <a:ea typeface="+mj-ea"/>
              <a:cs typeface="+mj-cs"/>
            </a:endParaRPr>
          </a:p>
        </p:txBody>
      </p:sp>
      <p:pic>
        <p:nvPicPr>
          <p:cNvPr id="7" name="Picture 6" descr="Math.png"/>
          <p:cNvPicPr>
            <a:picLocks noChangeAspect="1"/>
          </p:cNvPicPr>
          <p:nvPr/>
        </p:nvPicPr>
        <p:blipFill>
          <a:blip r:embed="rId3" cstate="print"/>
          <a:srcRect t="13501"/>
          <a:stretch>
            <a:fillRect/>
          </a:stretch>
        </p:blipFill>
        <p:spPr>
          <a:xfrm>
            <a:off x="457200" y="1371600"/>
            <a:ext cx="8229600" cy="4276764"/>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371600"/>
          </a:xfrm>
        </p:spPr>
        <p:txBody>
          <a:bodyPr/>
          <a:lstStyle/>
          <a:p>
            <a:pPr>
              <a:defRPr/>
            </a:pPr>
            <a:r>
              <a:rPr lang="en-US" sz="3600" dirty="0" smtClean="0">
                <a:ea typeface="+mj-ea"/>
                <a:cs typeface="+mj-cs"/>
              </a:rPr>
              <a:t>SAT:</a:t>
            </a:r>
            <a:r>
              <a:rPr lang="en-US" dirty="0" smtClean="0">
                <a:ea typeface="+mj-ea"/>
                <a:cs typeface="+mj-cs"/>
              </a:rPr>
              <a:t/>
            </a:r>
            <a:br>
              <a:rPr lang="en-US" dirty="0" smtClean="0">
                <a:ea typeface="+mj-ea"/>
                <a:cs typeface="+mj-cs"/>
              </a:rPr>
            </a:br>
            <a:r>
              <a:rPr lang="en-US" sz="3600" i="1" dirty="0" smtClean="0">
                <a:ea typeface="+mj-ea"/>
                <a:cs typeface="+mj-cs"/>
              </a:rPr>
              <a:t>Reading </a:t>
            </a:r>
            <a:r>
              <a:rPr lang="en-US" sz="3200" i="1" dirty="0" smtClean="0">
                <a:ea typeface="+mj-ea"/>
                <a:cs typeface="+mj-cs"/>
              </a:rPr>
              <a:t>Mean Scaled Scores</a:t>
            </a:r>
            <a:endParaRPr lang="en-US" sz="3200" i="1" dirty="0" smtClean="0">
              <a:effectLst>
                <a:outerShdw blurRad="38100" dist="38100" dir="2700000" algn="tl">
                  <a:srgbClr val="C0C0C0"/>
                </a:outerShdw>
              </a:effectLst>
              <a:ea typeface="+mj-ea"/>
              <a:cs typeface="+mj-cs"/>
            </a:endParaRPr>
          </a:p>
        </p:txBody>
      </p:sp>
      <p:pic>
        <p:nvPicPr>
          <p:cNvPr id="6" name="Picture 5" descr="Reading.png"/>
          <p:cNvPicPr>
            <a:picLocks noChangeAspect="1"/>
          </p:cNvPicPr>
          <p:nvPr/>
        </p:nvPicPr>
        <p:blipFill>
          <a:blip r:embed="rId3" cstate="print"/>
          <a:srcRect t="15434"/>
          <a:stretch>
            <a:fillRect/>
          </a:stretch>
        </p:blipFill>
        <p:spPr>
          <a:xfrm>
            <a:off x="533400" y="1447800"/>
            <a:ext cx="8229600" cy="4181229"/>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371600"/>
          </a:xfrm>
        </p:spPr>
        <p:txBody>
          <a:bodyPr/>
          <a:lstStyle/>
          <a:p>
            <a:pPr>
              <a:defRPr/>
            </a:pPr>
            <a:r>
              <a:rPr lang="en-US" sz="3600" dirty="0" smtClean="0">
                <a:ea typeface="+mj-ea"/>
                <a:cs typeface="+mj-cs"/>
              </a:rPr>
              <a:t>SAT:</a:t>
            </a:r>
            <a:r>
              <a:rPr lang="en-US" dirty="0" smtClean="0">
                <a:ea typeface="+mj-ea"/>
                <a:cs typeface="+mj-cs"/>
              </a:rPr>
              <a:t/>
            </a:r>
            <a:br>
              <a:rPr lang="en-US" dirty="0" smtClean="0">
                <a:ea typeface="+mj-ea"/>
                <a:cs typeface="+mj-cs"/>
              </a:rPr>
            </a:br>
            <a:r>
              <a:rPr lang="en-US" sz="3600" i="1" dirty="0" smtClean="0">
                <a:ea typeface="+mj-ea"/>
                <a:cs typeface="+mj-cs"/>
              </a:rPr>
              <a:t>Writing </a:t>
            </a:r>
            <a:r>
              <a:rPr lang="en-US" sz="3200" i="1" dirty="0" smtClean="0">
                <a:ea typeface="+mj-ea"/>
                <a:cs typeface="+mj-cs"/>
              </a:rPr>
              <a:t>Mean Scaled Scores</a:t>
            </a:r>
            <a:endParaRPr lang="en-US" sz="3200" i="1" dirty="0" smtClean="0">
              <a:effectLst>
                <a:outerShdw blurRad="38100" dist="38100" dir="2700000" algn="tl">
                  <a:srgbClr val="C0C0C0"/>
                </a:outerShdw>
              </a:effectLst>
              <a:ea typeface="+mj-ea"/>
              <a:cs typeface="+mj-cs"/>
            </a:endParaRPr>
          </a:p>
        </p:txBody>
      </p:sp>
      <p:pic>
        <p:nvPicPr>
          <p:cNvPr id="6" name="Picture 5" descr="Writing.png"/>
          <p:cNvPicPr>
            <a:picLocks noChangeAspect="1"/>
          </p:cNvPicPr>
          <p:nvPr/>
        </p:nvPicPr>
        <p:blipFill>
          <a:blip r:embed="rId3" cstate="print"/>
          <a:srcRect t="15890"/>
          <a:stretch>
            <a:fillRect/>
          </a:stretch>
        </p:blipFill>
        <p:spPr>
          <a:xfrm>
            <a:off x="533400" y="1447800"/>
            <a:ext cx="8229600" cy="4151314"/>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pPr>
              <a:defRPr/>
            </a:pPr>
            <a:r>
              <a:rPr lang="en-US" sz="4000" dirty="0" smtClean="0">
                <a:ea typeface="+mj-ea"/>
                <a:cs typeface="+mj-cs"/>
              </a:rPr>
              <a:t>ACT (College Readiness Benchmarks): </a:t>
            </a:r>
            <a:r>
              <a:rPr lang="en-US" dirty="0" smtClean="0">
                <a:ea typeface="+mj-ea"/>
                <a:cs typeface="+mj-cs"/>
              </a:rPr>
              <a:t/>
            </a:r>
            <a:br>
              <a:rPr lang="en-US" dirty="0" smtClean="0">
                <a:ea typeface="+mj-ea"/>
                <a:cs typeface="+mj-cs"/>
              </a:rPr>
            </a:br>
            <a:r>
              <a:rPr lang="en-US" sz="3600" i="1" dirty="0" smtClean="0">
                <a:ea typeface="+mj-ea"/>
                <a:cs typeface="+mj-cs"/>
              </a:rPr>
              <a:t>Mathematics</a:t>
            </a:r>
            <a:endParaRPr lang="en-US" sz="3600" i="1" dirty="0" smtClean="0">
              <a:effectLst>
                <a:outerShdw blurRad="38100" dist="38100" dir="2700000" algn="tl">
                  <a:srgbClr val="C0C0C0"/>
                </a:outerShdw>
              </a:effectLst>
              <a:ea typeface="+mj-ea"/>
              <a:cs typeface="+mj-cs"/>
            </a:endParaRPr>
          </a:p>
        </p:txBody>
      </p:sp>
      <p:pic>
        <p:nvPicPr>
          <p:cNvPr id="5" name="Picture 3"/>
          <p:cNvPicPr>
            <a:picLocks noGrp="1" noChangeAspect="1" noChangeArrowheads="1"/>
          </p:cNvPicPr>
          <p:nvPr>
            <p:ph idx="1"/>
          </p:nvPr>
        </p:nvPicPr>
        <p:blipFill>
          <a:blip r:embed="rId2" cstate="print"/>
          <a:srcRect/>
          <a:stretch>
            <a:fillRect/>
          </a:stretch>
        </p:blipFill>
        <p:spPr bwMode="auto">
          <a:xfrm>
            <a:off x="457200" y="1295400"/>
            <a:ext cx="8229600" cy="416843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Accreditation Process</a:t>
            </a:r>
            <a:endParaRPr lang="en-US" sz="3600" dirty="0"/>
          </a:p>
        </p:txBody>
      </p:sp>
      <p:sp>
        <p:nvSpPr>
          <p:cNvPr id="3" name="Content Placeholder 2"/>
          <p:cNvSpPr>
            <a:spLocks noGrp="1"/>
          </p:cNvSpPr>
          <p:nvPr>
            <p:ph idx="1"/>
          </p:nvPr>
        </p:nvSpPr>
        <p:spPr/>
        <p:txBody>
          <a:bodyPr>
            <a:normAutofit/>
          </a:bodyPr>
          <a:lstStyle/>
          <a:p>
            <a:pPr>
              <a:buNone/>
            </a:pPr>
            <a:r>
              <a:rPr lang="en-US" sz="2800" dirty="0" smtClean="0"/>
              <a:t>Annual accreditation based on:</a:t>
            </a:r>
          </a:p>
          <a:p>
            <a:pPr>
              <a:buNone/>
            </a:pPr>
            <a:endParaRPr lang="en-US" sz="2800" dirty="0" smtClean="0"/>
          </a:p>
          <a:p>
            <a:pPr lvl="1"/>
            <a:r>
              <a:rPr lang="en-US" dirty="0" smtClean="0"/>
              <a:t>Compliance with pre-accreditation eligibility requirements of Standards of Accreditation (SOA), reported by principals and superintendents</a:t>
            </a:r>
          </a:p>
          <a:p>
            <a:pPr lvl="1"/>
            <a:endParaRPr lang="en-US" dirty="0" smtClean="0"/>
          </a:p>
          <a:p>
            <a:pPr lvl="1"/>
            <a:r>
              <a:rPr lang="en-US" dirty="0" smtClean="0"/>
              <a:t>Achievement of school accountability requirements of SOA based on Standards of Learning (SOL) tests pass rates and, for high schools, benchmarks for graduation</a:t>
            </a:r>
          </a:p>
          <a:p>
            <a:pPr lvl="1"/>
            <a:endParaRPr lang="en-US" sz="2400" dirty="0" smtClean="0"/>
          </a:p>
          <a:p>
            <a:pPr lvl="1"/>
            <a:endParaRPr lang="en-US" sz="2400" dirty="0" smtClean="0"/>
          </a:p>
          <a:p>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ACT: </a:t>
            </a:r>
            <a:r>
              <a:rPr lang="en-US" dirty="0" smtClean="0"/>
              <a:t/>
            </a:r>
            <a:br>
              <a:rPr lang="en-US" dirty="0" smtClean="0"/>
            </a:br>
            <a:r>
              <a:rPr lang="en-US" i="1" dirty="0" smtClean="0"/>
              <a:t>Reading</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457200" y="1371600"/>
            <a:ext cx="8229600" cy="413777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ACT:</a:t>
            </a:r>
            <a:r>
              <a:rPr lang="en-US" dirty="0" smtClean="0"/>
              <a:t/>
            </a:r>
            <a:br>
              <a:rPr lang="en-US" dirty="0" smtClean="0"/>
            </a:br>
            <a:r>
              <a:rPr lang="en-US" i="1" dirty="0" smtClean="0"/>
              <a:t>Grammar &amp; Usage</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1447800"/>
            <a:ext cx="8229600" cy="413812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ACT:</a:t>
            </a:r>
            <a:r>
              <a:rPr lang="en-US" dirty="0" smtClean="0"/>
              <a:t/>
            </a:r>
            <a:br>
              <a:rPr lang="en-US" dirty="0" smtClean="0"/>
            </a:br>
            <a:r>
              <a:rPr lang="en-US" i="1" dirty="0" smtClean="0"/>
              <a:t>Science</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1295400"/>
            <a:ext cx="8229600" cy="422973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ACT:</a:t>
            </a:r>
            <a:r>
              <a:rPr lang="en-US" dirty="0" smtClean="0"/>
              <a:t/>
            </a:r>
            <a:br>
              <a:rPr lang="en-US" dirty="0" smtClean="0"/>
            </a:br>
            <a:r>
              <a:rPr lang="en-US" i="1" dirty="0" smtClean="0"/>
              <a:t>Composite</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7200" y="1447800"/>
            <a:ext cx="8229600" cy="414550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Advanced Placement</a:t>
            </a:r>
            <a:r>
              <a:rPr lang="en-US" sz="1600" dirty="0" smtClean="0"/>
              <a:t/>
            </a:r>
            <a:br>
              <a:rPr lang="en-US" sz="1600" dirty="0" smtClean="0"/>
            </a:br>
            <a:r>
              <a:rPr lang="en-US" sz="2000" i="1" dirty="0" smtClean="0"/>
              <a:t>2013 Graduates with Qualifying Scores</a:t>
            </a:r>
            <a:endParaRPr lang="en-US" sz="2000" i="1"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838200" y="1524000"/>
            <a:ext cx="7315200" cy="431361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371600"/>
          </a:xfrm>
        </p:spPr>
        <p:txBody>
          <a:bodyPr/>
          <a:lstStyle/>
          <a:p>
            <a:pPr eaLnBrk="1" hangingPunct="1">
              <a:defRPr/>
            </a:pPr>
            <a:r>
              <a:rPr lang="en-US" sz="3600" dirty="0" smtClean="0">
                <a:ea typeface="+mj-ea"/>
                <a:cs typeface="+mj-cs"/>
              </a:rPr>
              <a:t>2013 NAEP-TIMSS Linking Study</a:t>
            </a:r>
            <a:r>
              <a:rPr lang="en-US" dirty="0" smtClean="0">
                <a:ea typeface="+mj-ea"/>
                <a:cs typeface="+mj-cs"/>
              </a:rPr>
              <a:t/>
            </a:r>
            <a:br>
              <a:rPr lang="en-US" dirty="0" smtClean="0">
                <a:ea typeface="+mj-ea"/>
                <a:cs typeface="+mj-cs"/>
              </a:rPr>
            </a:br>
            <a:r>
              <a:rPr lang="en-US" sz="3600" i="1" dirty="0" smtClean="0">
                <a:ea typeface="+mj-ea"/>
                <a:cs typeface="+mj-cs"/>
              </a:rPr>
              <a:t>Mathematics</a:t>
            </a:r>
            <a:endParaRPr lang="en-US" sz="3600" i="1" dirty="0" smtClean="0">
              <a:effectLst>
                <a:outerShdw blurRad="38100" dist="38100" dir="2700000" algn="tl">
                  <a:srgbClr val="C0C0C0"/>
                </a:outerShdw>
              </a:effectLst>
              <a:ea typeface="+mj-ea"/>
              <a:cs typeface="+mj-cs"/>
            </a:endParaRPr>
          </a:p>
        </p:txBody>
      </p:sp>
      <p:pic>
        <p:nvPicPr>
          <p:cNvPr id="48130" name="Picture 4"/>
          <p:cNvPicPr>
            <a:picLocks noChangeAspect="1" noChangeArrowheads="1"/>
          </p:cNvPicPr>
          <p:nvPr/>
        </p:nvPicPr>
        <p:blipFill>
          <a:blip r:embed="rId3" cstate="print"/>
          <a:srcRect/>
          <a:stretch>
            <a:fillRect/>
          </a:stretch>
        </p:blipFill>
        <p:spPr bwMode="auto">
          <a:xfrm>
            <a:off x="457200" y="1645920"/>
            <a:ext cx="8229600" cy="35850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371600"/>
          </a:xfrm>
        </p:spPr>
        <p:txBody>
          <a:bodyPr/>
          <a:lstStyle/>
          <a:p>
            <a:pPr eaLnBrk="1" hangingPunct="1">
              <a:defRPr/>
            </a:pPr>
            <a:r>
              <a:rPr lang="en-US" sz="3600" dirty="0" smtClean="0">
                <a:ea typeface="+mj-ea"/>
                <a:cs typeface="+mj-cs"/>
              </a:rPr>
              <a:t>2013 NAEP-TIMSS Linking Study</a:t>
            </a:r>
            <a:br>
              <a:rPr lang="en-US" sz="3600" dirty="0" smtClean="0">
                <a:ea typeface="+mj-ea"/>
                <a:cs typeface="+mj-cs"/>
              </a:rPr>
            </a:br>
            <a:r>
              <a:rPr lang="en-US" sz="3600" i="1" dirty="0" smtClean="0">
                <a:ea typeface="+mj-ea"/>
                <a:cs typeface="+mj-cs"/>
              </a:rPr>
              <a:t>Science</a:t>
            </a:r>
            <a:endParaRPr lang="en-US" sz="3600" i="1" dirty="0" smtClean="0">
              <a:effectLst>
                <a:outerShdw blurRad="38100" dist="38100" dir="2700000" algn="tl">
                  <a:srgbClr val="C0C0C0"/>
                </a:outerShdw>
              </a:effectLst>
              <a:ea typeface="+mj-ea"/>
              <a:cs typeface="+mj-cs"/>
            </a:endParaRPr>
          </a:p>
        </p:txBody>
      </p:sp>
      <p:pic>
        <p:nvPicPr>
          <p:cNvPr id="50178" name="Picture 2"/>
          <p:cNvPicPr>
            <a:picLocks noChangeAspect="1" noChangeArrowheads="1"/>
          </p:cNvPicPr>
          <p:nvPr/>
        </p:nvPicPr>
        <p:blipFill>
          <a:blip r:embed="rId3" cstate="print"/>
          <a:srcRect/>
          <a:stretch>
            <a:fillRect/>
          </a:stretch>
        </p:blipFill>
        <p:spPr bwMode="auto">
          <a:xfrm>
            <a:off x="457200" y="1645920"/>
            <a:ext cx="8229600" cy="35171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SOL Innovations Committee</a:t>
            </a:r>
            <a:endParaRPr lang="en-US" sz="3600" dirty="0"/>
          </a:p>
        </p:txBody>
      </p:sp>
      <p:sp>
        <p:nvSpPr>
          <p:cNvPr id="3" name="Content Placeholder 2"/>
          <p:cNvSpPr>
            <a:spLocks noGrp="1"/>
          </p:cNvSpPr>
          <p:nvPr>
            <p:ph idx="1"/>
          </p:nvPr>
        </p:nvSpPr>
        <p:spPr>
          <a:xfrm>
            <a:off x="381000" y="990600"/>
            <a:ext cx="8610600" cy="5257800"/>
          </a:xfrm>
        </p:spPr>
        <p:txBody>
          <a:bodyPr>
            <a:normAutofit lnSpcReduction="10000"/>
          </a:bodyPr>
          <a:lstStyle/>
          <a:p>
            <a:r>
              <a:rPr lang="en-US" dirty="0" smtClean="0"/>
              <a:t>Created in 2014 legislative session through HB 930 and SB 306 and signed by the Governor on April 4, 2014</a:t>
            </a:r>
          </a:p>
          <a:p>
            <a:endParaRPr lang="en-US" dirty="0" smtClean="0"/>
          </a:p>
          <a:p>
            <a:r>
              <a:rPr lang="en-US" dirty="0" smtClean="0"/>
              <a:t>Established by Secretary of Education, staffed by VDOE</a:t>
            </a:r>
          </a:p>
          <a:p>
            <a:pPr>
              <a:buNone/>
            </a:pPr>
            <a:endParaRPr lang="en-US" dirty="0" smtClean="0"/>
          </a:p>
          <a:p>
            <a:r>
              <a:rPr lang="en-US" dirty="0" smtClean="0"/>
              <a:t>Examining “next steps” for accountability reform that maintains positive gains of current system but responds to changing needs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 1995</a:t>
            </a:r>
            <a:endParaRPr lang="en-US" sz="3600" dirty="0"/>
          </a:p>
        </p:txBody>
      </p:sp>
      <p:sp>
        <p:nvSpPr>
          <p:cNvPr id="3" name="Content Placeholder 2"/>
          <p:cNvSpPr>
            <a:spLocks noGrp="1"/>
          </p:cNvSpPr>
          <p:nvPr>
            <p:ph idx="1"/>
          </p:nvPr>
        </p:nvSpPr>
        <p:spPr/>
        <p:txBody>
          <a:bodyPr>
            <a:normAutofit fontScale="77500" lnSpcReduction="20000"/>
          </a:bodyPr>
          <a:lstStyle/>
          <a:p>
            <a:pPr lvl="0"/>
            <a:r>
              <a:rPr lang="en-US" dirty="0" smtClean="0"/>
              <a:t>The cost of a gallon of gas is $1.09 per gallon.</a:t>
            </a:r>
          </a:p>
          <a:p>
            <a:pPr lvl="0"/>
            <a:endParaRPr lang="en-US" dirty="0" smtClean="0"/>
          </a:p>
          <a:p>
            <a:pPr lvl="0"/>
            <a:r>
              <a:rPr lang="en-US" dirty="0" smtClean="0"/>
              <a:t>Microsoft releases Windows 95 and the first version of Internet Explorer.</a:t>
            </a:r>
          </a:p>
          <a:p>
            <a:pPr lvl="0"/>
            <a:endParaRPr lang="en-US" dirty="0" smtClean="0"/>
          </a:p>
          <a:p>
            <a:pPr lvl="0"/>
            <a:r>
              <a:rPr lang="en-US" dirty="0" smtClean="0"/>
              <a:t>18 million American homes are online, but only 3 percent of online users have ever signed on to the World Wide Web.</a:t>
            </a:r>
          </a:p>
          <a:p>
            <a:pPr lvl="0"/>
            <a:endParaRPr lang="en-US" dirty="0" smtClean="0"/>
          </a:p>
          <a:p>
            <a:pPr lvl="0"/>
            <a:r>
              <a:rPr lang="en-US" dirty="0" smtClean="0"/>
              <a:t>The </a:t>
            </a:r>
            <a:r>
              <a:rPr lang="en-US" dirty="0" err="1" smtClean="0"/>
              <a:t>iPhone</a:t>
            </a:r>
            <a:r>
              <a:rPr lang="en-US" dirty="0" smtClean="0"/>
              <a:t> is not yet invented.</a:t>
            </a:r>
          </a:p>
          <a:p>
            <a:pPr lvl="0"/>
            <a:endParaRPr lang="en-US" dirty="0" smtClean="0"/>
          </a:p>
          <a:p>
            <a:pPr lvl="0"/>
            <a:r>
              <a:rPr lang="en-US" dirty="0" smtClean="0"/>
              <a:t>The SOL and Accountability Reform System begins in Virginia.</a:t>
            </a:r>
          </a:p>
          <a:p>
            <a:pPr>
              <a:buNone/>
            </a:pPr>
            <a:r>
              <a:rPr lang="en-US" dirty="0" smtClean="0"/>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487362"/>
          </a:xfrm>
        </p:spPr>
        <p:txBody>
          <a:bodyPr>
            <a:noAutofit/>
          </a:bodyPr>
          <a:lstStyle/>
          <a:p>
            <a:pPr algn="ctr"/>
            <a:r>
              <a:rPr lang="en-US" sz="3200" dirty="0" smtClean="0"/>
              <a:t>Consideration and Opportunities</a:t>
            </a:r>
            <a:br>
              <a:rPr lang="en-US" sz="3200" dirty="0" smtClean="0"/>
            </a:br>
            <a:r>
              <a:rPr lang="en-US" sz="3200" dirty="0" smtClean="0"/>
              <a:t>for “Accountability 2.0”</a:t>
            </a:r>
            <a:endParaRPr lang="en-US" sz="3200" dirty="0"/>
          </a:p>
        </p:txBody>
      </p:sp>
      <p:sp>
        <p:nvSpPr>
          <p:cNvPr id="3" name="Content Placeholder 2"/>
          <p:cNvSpPr>
            <a:spLocks noGrp="1"/>
          </p:cNvSpPr>
          <p:nvPr>
            <p:ph sz="quarter" idx="1"/>
          </p:nvPr>
        </p:nvSpPr>
        <p:spPr>
          <a:xfrm>
            <a:off x="381000" y="1143000"/>
            <a:ext cx="8610600" cy="5029200"/>
          </a:xfrm>
        </p:spPr>
        <p:txBody>
          <a:bodyPr>
            <a:normAutofit fontScale="70000" lnSpcReduction="20000"/>
          </a:bodyPr>
          <a:lstStyle/>
          <a:p>
            <a:r>
              <a:rPr lang="en-US" dirty="0" smtClean="0"/>
              <a:t>How can the next phase:</a:t>
            </a:r>
          </a:p>
          <a:p>
            <a:pPr lvl="1"/>
            <a:r>
              <a:rPr lang="en-US" dirty="0" smtClean="0"/>
              <a:t> drive </a:t>
            </a:r>
            <a:r>
              <a:rPr lang="en-US" u="sng" dirty="0" smtClean="0"/>
              <a:t>improvement</a:t>
            </a:r>
            <a:r>
              <a:rPr lang="en-US" dirty="0" smtClean="0"/>
              <a:t> as well as identification?</a:t>
            </a:r>
          </a:p>
          <a:p>
            <a:endParaRPr lang="en-US" dirty="0" smtClean="0"/>
          </a:p>
          <a:p>
            <a:pPr lvl="1"/>
            <a:r>
              <a:rPr lang="en-US" dirty="0" smtClean="0"/>
              <a:t>account for “moving toward”, “meeting” and “exceeding” standards?</a:t>
            </a:r>
          </a:p>
          <a:p>
            <a:endParaRPr lang="en-US" dirty="0" smtClean="0"/>
          </a:p>
          <a:p>
            <a:pPr lvl="1"/>
            <a:r>
              <a:rPr lang="en-US" dirty="0" smtClean="0"/>
              <a:t>identify areas in which schools are struggling?</a:t>
            </a:r>
          </a:p>
          <a:p>
            <a:endParaRPr lang="en-US" dirty="0" smtClean="0"/>
          </a:p>
          <a:p>
            <a:pPr lvl="1"/>
            <a:r>
              <a:rPr lang="en-US" dirty="0" smtClean="0"/>
              <a:t>drive “equity” for schools with high percentages of children in poverty?</a:t>
            </a:r>
          </a:p>
          <a:p>
            <a:endParaRPr lang="en-US" dirty="0" smtClean="0"/>
          </a:p>
          <a:p>
            <a:r>
              <a:rPr lang="en-US" dirty="0" smtClean="0"/>
              <a:t>What is the appropriate “failure point” for consequences?</a:t>
            </a:r>
          </a:p>
          <a:p>
            <a:endParaRPr lang="en-US" dirty="0" smtClean="0"/>
          </a:p>
          <a:p>
            <a:r>
              <a:rPr lang="en-US" dirty="0" smtClean="0"/>
              <a:t>What is the appropriate “pace of changes” to the standards &amp; tests?</a:t>
            </a:r>
          </a:p>
          <a:p>
            <a:endParaRPr lang="en-US" dirty="0" smtClean="0"/>
          </a:p>
          <a:p>
            <a:r>
              <a:rPr lang="en-US" dirty="0" smtClean="0"/>
              <a:t>What is the course of action if Virginia reforms do not align with federal accountability?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ipe(down)">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down)">
                                      <p:cBhvr>
                                        <p:cTn id="29" dur="500"/>
                                        <p:tgtEl>
                                          <p:spTgt spid="3">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wipe(down)">
                                      <p:cBhvr>
                                        <p:cTn id="3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639762"/>
          </a:xfrm>
        </p:spPr>
        <p:txBody>
          <a:bodyPr>
            <a:noAutofit/>
          </a:bodyPr>
          <a:lstStyle/>
          <a:p>
            <a:endParaRPr lang="en-US" sz="3600" dirty="0"/>
          </a:p>
        </p:txBody>
      </p:sp>
      <p:graphicFrame>
        <p:nvGraphicFramePr>
          <p:cNvPr id="4" name="Content Placeholder 3"/>
          <p:cNvGraphicFramePr>
            <a:graphicFrameLocks noGrp="1"/>
          </p:cNvGraphicFramePr>
          <p:nvPr>
            <p:ph idx="1"/>
          </p:nvPr>
        </p:nvGraphicFramePr>
        <p:xfrm>
          <a:off x="304800" y="838200"/>
          <a:ext cx="8534400" cy="3718560"/>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914400">
                <a:tc gridSpan="5">
                  <a:txBody>
                    <a:bodyPr/>
                    <a:lstStyle/>
                    <a:p>
                      <a:pPr algn="ctr"/>
                      <a:r>
                        <a:rPr lang="en-US" sz="1800" b="1" kern="1200" dirty="0" smtClean="0">
                          <a:solidFill>
                            <a:schemeClr val="tx1"/>
                          </a:solidFill>
                          <a:latin typeface="+mn-lt"/>
                          <a:ea typeface="+mn-ea"/>
                          <a:cs typeface="+mn-cs"/>
                        </a:rPr>
                        <a:t>Benchmarks for Fully Accredited Ratings Awarded in the 2013-2014, 2014-2015 and 2015-2016 School Years (Based on Testing and Graduation Rate Data from the 2012-2013, 2013-2014 and 2014-2015 School Years)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4800">
                <a:tc>
                  <a:txBody>
                    <a:bodyPr/>
                    <a:lstStyle/>
                    <a:p>
                      <a:pPr marL="0" marR="0" algn="ctr">
                        <a:spcBef>
                          <a:spcPts val="0"/>
                        </a:spcBef>
                        <a:spcAft>
                          <a:spcPts val="0"/>
                        </a:spcAft>
                      </a:pPr>
                      <a:r>
                        <a:rPr lang="en-US" sz="1800" b="1" u="sng" dirty="0">
                          <a:solidFill>
                            <a:schemeClr val="tx1"/>
                          </a:solidFill>
                          <a:latin typeface="Times New Roman"/>
                          <a:ea typeface="Times New Roman"/>
                        </a:rPr>
                        <a:t>Subject</a:t>
                      </a:r>
                      <a:endParaRPr lang="en-US" sz="1800" b="1"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u="sng" dirty="0">
                          <a:solidFill>
                            <a:schemeClr val="tx1"/>
                          </a:solidFill>
                          <a:latin typeface="Times New Roman"/>
                          <a:ea typeface="Times New Roman"/>
                        </a:rPr>
                        <a:t>Grade 3</a:t>
                      </a:r>
                      <a:endParaRPr lang="en-US" sz="1800" b="1"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u="sng" dirty="0">
                          <a:solidFill>
                            <a:schemeClr val="tx1"/>
                          </a:solidFill>
                          <a:latin typeface="Times New Roman"/>
                          <a:ea typeface="Times New Roman"/>
                        </a:rPr>
                        <a:t>Grade 4</a:t>
                      </a:r>
                      <a:endParaRPr lang="en-US" sz="1800" b="1"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u="sng" dirty="0">
                          <a:solidFill>
                            <a:schemeClr val="tx1"/>
                          </a:solidFill>
                          <a:latin typeface="Times New Roman"/>
                          <a:ea typeface="Times New Roman"/>
                        </a:rPr>
                        <a:t>Grade 5</a:t>
                      </a:r>
                      <a:endParaRPr lang="en-US" sz="1800" b="1"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u="sng" dirty="0">
                          <a:solidFill>
                            <a:schemeClr val="tx1"/>
                          </a:solidFill>
                          <a:latin typeface="Times New Roman"/>
                          <a:ea typeface="Times New Roman"/>
                        </a:rPr>
                        <a:t>Grades 6 to 12</a:t>
                      </a:r>
                      <a:endParaRPr lang="en-US" sz="1800" b="1"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marL="0" marR="0" algn="ctr">
                        <a:spcBef>
                          <a:spcPts val="0"/>
                        </a:spcBef>
                        <a:spcAft>
                          <a:spcPts val="0"/>
                        </a:spcAft>
                      </a:pPr>
                      <a:r>
                        <a:rPr lang="en-US" sz="1800" dirty="0">
                          <a:solidFill>
                            <a:schemeClr val="tx1"/>
                          </a:solidFill>
                          <a:latin typeface="Times New Roman"/>
                          <a:ea typeface="Times New Roman"/>
                        </a:rPr>
                        <a:t>English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latin typeface="Times New Roman"/>
                          <a:ea typeface="Times New Roman"/>
                        </a:rPr>
                        <a:t>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marL="0" marR="0" algn="ctr">
                        <a:spcBef>
                          <a:spcPts val="0"/>
                        </a:spcBef>
                        <a:spcAft>
                          <a:spcPts val="0"/>
                        </a:spcAft>
                      </a:pPr>
                      <a:r>
                        <a:rPr lang="en-US" sz="1800" dirty="0">
                          <a:solidFill>
                            <a:schemeClr val="tx1"/>
                          </a:solidFill>
                          <a:latin typeface="Times New Roman"/>
                          <a:ea typeface="Times New Roman"/>
                        </a:rPr>
                        <a:t>Mathematics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latin typeface="Times New Roman"/>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latin typeface="Times New Roman"/>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320">
                <a:tc>
                  <a:txBody>
                    <a:bodyPr/>
                    <a:lstStyle/>
                    <a:p>
                      <a:pPr marL="0" marR="0" algn="ctr">
                        <a:spcBef>
                          <a:spcPts val="0"/>
                        </a:spcBef>
                        <a:spcAft>
                          <a:spcPts val="0"/>
                        </a:spcAft>
                      </a:pPr>
                      <a:r>
                        <a:rPr lang="en-US" sz="1800" dirty="0">
                          <a:solidFill>
                            <a:schemeClr val="tx1"/>
                          </a:solidFill>
                          <a:latin typeface="Times New Roman"/>
                          <a:ea typeface="Times New Roman"/>
                        </a:rPr>
                        <a:t>Science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latin typeface="Times New Roman"/>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algn="ctr">
                        <a:spcBef>
                          <a:spcPts val="0"/>
                        </a:spcBef>
                        <a:spcAft>
                          <a:spcPts val="0"/>
                        </a:spcAft>
                      </a:pPr>
                      <a:r>
                        <a:rPr lang="en-US" sz="1800" dirty="0">
                          <a:solidFill>
                            <a:schemeClr val="tx1"/>
                          </a:solidFill>
                          <a:latin typeface="Times New Roman"/>
                          <a:ea typeface="Times New Roman"/>
                        </a:rPr>
                        <a:t>History/Social Science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457200" marR="0" lvl="1" algn="ctr">
                        <a:spcBef>
                          <a:spcPts val="0"/>
                        </a:spcBef>
                        <a:spcAft>
                          <a:spcPts val="0"/>
                        </a:spcAft>
                      </a:pPr>
                      <a:r>
                        <a:rPr lang="en-US" sz="1800" baseline="0" dirty="0" smtClean="0">
                          <a:solidFill>
                            <a:schemeClr val="tx1"/>
                          </a:solidFill>
                          <a:latin typeface="Times New Roman"/>
                          <a:ea typeface="Times New Roman"/>
                        </a:rPr>
                        <a:t>70 percent </a:t>
                      </a:r>
                      <a:endParaRPr lang="en-US" sz="1800" dirty="0">
                        <a:solidFill>
                          <a:schemeClr val="tx1"/>
                        </a:solidFill>
                        <a:latin typeface="Times New Roman"/>
                        <a:ea typeface="Times New Roman"/>
                      </a:endParaRPr>
                    </a:p>
                    <a:p>
                      <a:pPr marL="0" marR="0" algn="ctr">
                        <a:spcBef>
                          <a:spcPts val="0"/>
                        </a:spcBef>
                        <a:spcAft>
                          <a:spcPts val="0"/>
                        </a:spcAft>
                      </a:pPr>
                      <a:r>
                        <a:rPr lang="en-US" sz="1800" dirty="0" smtClean="0">
                          <a:solidFill>
                            <a:schemeClr val="tx1"/>
                          </a:solidFill>
                          <a:latin typeface="Times New Roman"/>
                          <a:ea typeface="Times New Roman"/>
                        </a:rPr>
                        <a:t>   at</a:t>
                      </a:r>
                      <a:r>
                        <a:rPr lang="en-US" sz="1800" baseline="0" dirty="0" smtClean="0">
                          <a:solidFill>
                            <a:schemeClr val="tx1"/>
                          </a:solidFill>
                          <a:latin typeface="Times New Roman"/>
                          <a:ea typeface="Times New Roman"/>
                        </a:rPr>
                        <a:t> Grade 4 or 5</a:t>
                      </a:r>
                      <a:endParaRPr lang="en-US"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l">
                        <a:spcBef>
                          <a:spcPts val="0"/>
                        </a:spcBef>
                        <a:spcAft>
                          <a:spcPts val="0"/>
                        </a:spcAft>
                      </a:pPr>
                      <a:endParaRPr lang="en-US" sz="1800" dirty="0">
                        <a:solidFill>
                          <a:schemeClr val="tx1"/>
                        </a:solidFill>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3" gridSpan="3">
                  <a:txBody>
                    <a:bodyPr/>
                    <a:lstStyle/>
                    <a:p>
                      <a:pPr algn="ctr"/>
                      <a:endParaRPr lang="en-US" sz="1800" kern="1200" dirty="0" smtClean="0">
                        <a:solidFill>
                          <a:schemeClr val="tx1"/>
                        </a:solidFill>
                        <a:latin typeface="+mn-lt"/>
                        <a:ea typeface="+mn-ea"/>
                        <a:cs typeface="+mn-cs"/>
                      </a:endParaRPr>
                    </a:p>
                    <a:p>
                      <a:pPr algn="ctr"/>
                      <a:r>
                        <a:rPr lang="en-US" sz="1800" kern="1200" dirty="0" smtClean="0">
                          <a:solidFill>
                            <a:schemeClr val="tx1"/>
                          </a:solidFill>
                          <a:latin typeface="+mn-lt"/>
                          <a:ea typeface="+mn-ea"/>
                          <a:cs typeface="+mn-cs"/>
                        </a:rPr>
                        <a:t>Graduation and Completion Index (for schools with a graduating class)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en-US" dirty="0"/>
                    </a:p>
                  </a:txBody>
                  <a:tcPr/>
                </a:tc>
                <a:tc rowSpan="3" hMerge="1">
                  <a:txBody>
                    <a:bodyPr/>
                    <a:lstStyle/>
                    <a:p>
                      <a:endParaRPr lang="en-US" dirty="0"/>
                    </a:p>
                  </a:txBody>
                  <a:tcPr/>
                </a:tc>
                <a:tc>
                  <a:txBody>
                    <a:bodyPr/>
                    <a:lstStyle/>
                    <a:p>
                      <a:pPr marL="0" marR="0" algn="ctr">
                        <a:spcBef>
                          <a:spcPts val="0"/>
                        </a:spcBef>
                        <a:spcAft>
                          <a:spcPts val="0"/>
                        </a:spcAft>
                      </a:pPr>
                      <a:r>
                        <a:rPr lang="en-US" sz="1800">
                          <a:solidFill>
                            <a:schemeClr val="tx1"/>
                          </a:solidFill>
                          <a:latin typeface="Times New Roman"/>
                          <a:ea typeface="Times New Roman"/>
                        </a:rPr>
                        <a:t>85 pts./82 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2013-2014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3" vMerge="1">
                  <a:txBody>
                    <a:bodyPr/>
                    <a:lstStyle/>
                    <a:p>
                      <a:endParaRPr lang="en-US"/>
                    </a:p>
                  </a:txBody>
                  <a:tcPr/>
                </a:tc>
                <a:tc hMerge="1" vMerge="1">
                  <a:txBody>
                    <a:bodyPr/>
                    <a:lstStyle/>
                    <a:p>
                      <a:endParaRPr lang="en-US"/>
                    </a:p>
                  </a:txBody>
                  <a:tcPr/>
                </a:tc>
                <a:tc hMerge="1" vMerge="1">
                  <a:txBody>
                    <a:bodyPr/>
                    <a:lstStyle/>
                    <a:p>
                      <a:endParaRPr lang="en-US" dirty="0"/>
                    </a:p>
                  </a:txBody>
                  <a:tcPr/>
                </a:tc>
                <a:tc>
                  <a:txBody>
                    <a:bodyPr/>
                    <a:lstStyle/>
                    <a:p>
                      <a:pPr marL="0" marR="0" algn="ctr">
                        <a:spcBef>
                          <a:spcPts val="0"/>
                        </a:spcBef>
                        <a:spcAft>
                          <a:spcPts val="0"/>
                        </a:spcAft>
                      </a:pPr>
                      <a:r>
                        <a:rPr lang="en-US" sz="1800" dirty="0">
                          <a:solidFill>
                            <a:schemeClr val="tx1"/>
                          </a:solidFill>
                          <a:latin typeface="Times New Roman"/>
                          <a:ea typeface="Times New Roman"/>
                        </a:rPr>
                        <a:t>85 pts./83 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latin typeface="Times New Roman"/>
                          <a:ea typeface="Times New Roman"/>
                        </a:rPr>
                        <a:t>2014-2015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3" vMerge="1">
                  <a:txBody>
                    <a:bodyPr/>
                    <a:lstStyle/>
                    <a:p>
                      <a:endParaRPr lang="en-US"/>
                    </a:p>
                  </a:txBody>
                  <a:tcPr/>
                </a:tc>
                <a:tc hMerge="1" vMerge="1">
                  <a:txBody>
                    <a:bodyPr/>
                    <a:lstStyle/>
                    <a:p>
                      <a:endParaRPr lang="en-US"/>
                    </a:p>
                  </a:txBody>
                  <a:tcPr/>
                </a:tc>
                <a:tc hMerge="1" vMerge="1">
                  <a:txBody>
                    <a:bodyPr/>
                    <a:lstStyle/>
                    <a:p>
                      <a:endParaRPr lang="en-US" dirty="0"/>
                    </a:p>
                  </a:txBody>
                  <a:tcPr/>
                </a:tc>
                <a:tc>
                  <a:txBody>
                    <a:bodyPr/>
                    <a:lstStyle/>
                    <a:p>
                      <a:pPr marL="0" marR="0" algn="ctr">
                        <a:spcBef>
                          <a:spcPts val="0"/>
                        </a:spcBef>
                        <a:spcAft>
                          <a:spcPts val="0"/>
                        </a:spcAft>
                      </a:pPr>
                      <a:r>
                        <a:rPr lang="en-US" sz="1800" dirty="0">
                          <a:solidFill>
                            <a:schemeClr val="tx1"/>
                          </a:solidFill>
                          <a:latin typeface="Times New Roman"/>
                          <a:ea typeface="Times New Roman"/>
                        </a:rPr>
                        <a:t>85 pts./84 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smtClean="0">
                          <a:solidFill>
                            <a:schemeClr val="tx1"/>
                          </a:solidFill>
                          <a:latin typeface="Times New Roman"/>
                          <a:ea typeface="Times New Roman"/>
                        </a:rPr>
                        <a:t>2015-2016</a:t>
                      </a:r>
                      <a:endParaRPr lang="en-US"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nvGraphicFramePr>
        <p:xfrm>
          <a:off x="304800" y="4724400"/>
          <a:ext cx="8534400" cy="579120"/>
        </p:xfrm>
        <a:graphic>
          <a:graphicData uri="http://schemas.openxmlformats.org/drawingml/2006/table">
            <a:tbl>
              <a:tblPr firstRow="1" bandRow="1">
                <a:tableStyleId>{5C22544A-7EE6-4342-B048-85BDC9FD1C3A}</a:tableStyleId>
              </a:tblPr>
              <a:tblGrid>
                <a:gridCol w="8534400"/>
              </a:tblGrid>
              <a:tr h="370840">
                <a:tc>
                  <a:txBody>
                    <a:bodyPr/>
                    <a:lstStyle/>
                    <a:p>
                      <a:r>
                        <a:rPr lang="en-US" sz="1600" dirty="0" smtClean="0">
                          <a:solidFill>
                            <a:sysClr val="windowText" lastClr="000000"/>
                          </a:solidFill>
                        </a:rPr>
                        <a:t>*Benchmarks</a:t>
                      </a:r>
                      <a:r>
                        <a:rPr lang="en-US" sz="1600" baseline="0" dirty="0" smtClean="0">
                          <a:solidFill>
                            <a:sysClr val="windowText" lastClr="000000"/>
                          </a:solidFill>
                        </a:rPr>
                        <a:t> for Provisionally Accredited – Graduation Rate.  This rating will no longer be awarded after the 2015-2016 School  Year.</a:t>
                      </a:r>
                      <a:endParaRPr lang="en-US" sz="160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219200"/>
            <a:ext cx="8610600" cy="5029200"/>
          </a:xfrm>
        </p:spPr>
        <p:txBody>
          <a:bodyPr/>
          <a:lstStyle/>
          <a:p>
            <a:pPr>
              <a:buNone/>
            </a:pPr>
            <a:endParaRPr lang="en-US" dirty="0" smtClean="0"/>
          </a:p>
          <a:p>
            <a:pPr>
              <a:buNone/>
            </a:pPr>
            <a:endParaRPr lang="en-US" dirty="0" smtClean="0"/>
          </a:p>
          <a:p>
            <a:pPr algn="ctr">
              <a:buNone/>
            </a:pPr>
            <a:r>
              <a:rPr lang="en-US" sz="4000" dirty="0" smtClean="0"/>
              <a:t>Expansion of Learning Opportunities:</a:t>
            </a:r>
            <a:br>
              <a:rPr lang="en-US" sz="4000" dirty="0" smtClean="0"/>
            </a:br>
            <a:r>
              <a:rPr lang="en-US" sz="4000" dirty="0" smtClean="0"/>
              <a:t>Virtual Virginia </a:t>
            </a:r>
            <a:endParaRPr lang="en-US" sz="4000" dirty="0"/>
          </a:p>
        </p:txBody>
      </p:sp>
      <p:sp>
        <p:nvSpPr>
          <p:cNvPr id="5" name="Slide Number Placeholder 4"/>
          <p:cNvSpPr>
            <a:spLocks noGrp="1"/>
          </p:cNvSpPr>
          <p:nvPr>
            <p:ph type="sldNum" sz="quarter" idx="12"/>
          </p:nvPr>
        </p:nvSpPr>
        <p:spPr/>
        <p:txBody>
          <a:bodyPr/>
          <a:lstStyle/>
          <a:p>
            <a:fld id="{6283016E-5316-4455-A8AF-1B40A35247C4}"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pPr eaLnBrk="1" hangingPunct="1"/>
            <a:r>
              <a:rPr lang="en-US" smtClean="0">
                <a:effectLst>
                  <a:outerShdw blurRad="38100" dist="38100" dir="2700000" algn="tl">
                    <a:srgbClr val="C0C0C0"/>
                  </a:outerShdw>
                </a:effectLst>
              </a:rPr>
              <a:t>Slide Title</a:t>
            </a:r>
          </a:p>
        </p:txBody>
      </p:sp>
      <p:sp>
        <p:nvSpPr>
          <p:cNvPr id="16387" name="Text Box 5"/>
          <p:cNvSpPr txBox="1">
            <a:spLocks noChangeArrowheads="1"/>
          </p:cNvSpPr>
          <p:nvPr/>
        </p:nvSpPr>
        <p:spPr bwMode="auto">
          <a:xfrm>
            <a:off x="2803525" y="6296025"/>
            <a:ext cx="184150" cy="457200"/>
          </a:xfrm>
          <a:prstGeom prst="rect">
            <a:avLst/>
          </a:prstGeom>
          <a:noFill/>
          <a:ln w="9525">
            <a:noFill/>
            <a:miter lim="800000"/>
            <a:headEnd/>
            <a:tailEnd/>
          </a:ln>
        </p:spPr>
        <p:txBody>
          <a:bodyPr wrap="none">
            <a:spAutoFit/>
          </a:bodyPr>
          <a:lstStyle/>
          <a:p>
            <a:endParaRPr lang="en-US"/>
          </a:p>
        </p:txBody>
      </p:sp>
      <p:sp>
        <p:nvSpPr>
          <p:cNvPr id="6152" name="Rectangle 8"/>
          <p:cNvSpPr>
            <a:spLocks noGrp="1" noChangeArrowheads="1"/>
          </p:cNvSpPr>
          <p:nvPr>
            <p:ph type="body" idx="1"/>
          </p:nvPr>
        </p:nvSpPr>
        <p:spPr>
          <a:xfrm>
            <a:off x="685800" y="1371600"/>
            <a:ext cx="7696200" cy="4343400"/>
          </a:xfrm>
        </p:spPr>
        <p:txBody>
          <a:bodyPr/>
          <a:lstStyle/>
          <a:p>
            <a:pPr eaLnBrk="1" hangingPunct="1">
              <a:buFont typeface="Wingdings" charset="0"/>
              <a:buNone/>
              <a:defRPr/>
            </a:pPr>
            <a:endParaRPr lang="en-US" dirty="0" smtClean="0"/>
          </a:p>
        </p:txBody>
      </p:sp>
      <p:pic>
        <p:nvPicPr>
          <p:cNvPr id="6" name="Content Placeholder 5" descr="Screen Shot 2014-09-18 at 8.52.43 AM.png"/>
          <p:cNvPicPr>
            <a:picLocks noGrp="1" noChangeAspect="1"/>
          </p:cNvPicPr>
          <p:nvPr>
            <p:ph idx="1"/>
          </p:nvPr>
        </p:nvPicPr>
        <p:blipFill>
          <a:blip r:embed="rId3" cstate="print">
            <a:extLst>
              <a:ext uri="{28A0092B-C50C-407E-A947-70E740481C1C}">
                <a14:useLocalDpi xmlns:a14="http://schemas.microsoft.com/office/drawing/2010/main" val="0"/>
              </a:ext>
            </a:extLst>
          </a:blip>
          <a:srcRect l="-6476" r="-6476"/>
          <a:stretch>
            <a:fillRect/>
          </a:stretch>
        </p:blipFill>
        <p:spPr>
          <a:xfrm>
            <a:off x="-206375" y="246063"/>
            <a:ext cx="9985375" cy="5491162"/>
          </a:xfr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dirty="0" smtClean="0">
                <a:effectLst>
                  <a:outerShdw blurRad="38100" dist="38100" dir="2700000" algn="tl">
                    <a:srgbClr val="C0C0C0"/>
                  </a:outerShdw>
                </a:effectLst>
              </a:rPr>
              <a:t>Mission</a:t>
            </a:r>
          </a:p>
        </p:txBody>
      </p:sp>
      <p:sp>
        <p:nvSpPr>
          <p:cNvPr id="3" name="Content Placeholder 2"/>
          <p:cNvSpPr>
            <a:spLocks noGrp="1"/>
          </p:cNvSpPr>
          <p:nvPr>
            <p:ph idx="1"/>
          </p:nvPr>
        </p:nvSpPr>
        <p:spPr/>
        <p:txBody>
          <a:bodyPr>
            <a:normAutofit/>
          </a:bodyPr>
          <a:lstStyle/>
          <a:p>
            <a:pPr lvl="1">
              <a:buNone/>
            </a:pPr>
            <a:endParaRPr lang="en-US" sz="1600" dirty="0" smtClean="0">
              <a:effectLst>
                <a:outerShdw blurRad="38100" dist="38100" dir="2700000" algn="tl">
                  <a:srgbClr val="C0C0C0"/>
                </a:outerShdw>
              </a:effectLst>
            </a:endParaRPr>
          </a:p>
          <a:p>
            <a:pPr lvl="1">
              <a:buNone/>
            </a:pPr>
            <a:endParaRPr lang="en-US" sz="1600" dirty="0" smtClean="0">
              <a:effectLst>
                <a:outerShdw blurRad="38100" dist="38100" dir="2700000" algn="tl">
                  <a:srgbClr val="C0C0C0"/>
                </a:outerShdw>
              </a:effectLst>
            </a:endParaRPr>
          </a:p>
          <a:p>
            <a:r>
              <a:rPr lang="en-US" sz="2600" dirty="0" smtClean="0">
                <a:effectLst>
                  <a:outerShdw blurRad="38100" dist="38100" dir="2700000" algn="tl">
                    <a:srgbClr val="C0C0C0"/>
                  </a:outerShdw>
                </a:effectLst>
              </a:rPr>
              <a:t>Program of the Virginia Department of Education serving students in middle and high schools </a:t>
            </a:r>
          </a:p>
          <a:p>
            <a:endParaRPr lang="en-US" sz="2600" dirty="0" smtClean="0">
              <a:effectLst>
                <a:outerShdw blurRad="38100" dist="38100" dir="2700000" algn="tl">
                  <a:srgbClr val="C0C0C0"/>
                </a:outerShdw>
              </a:effectLst>
            </a:endParaRPr>
          </a:p>
          <a:p>
            <a:r>
              <a:rPr lang="en-US" sz="2600" dirty="0" smtClean="0">
                <a:effectLst>
                  <a:outerShdw blurRad="38100" dist="38100" dir="2700000" algn="tl">
                    <a:srgbClr val="C0C0C0"/>
                  </a:outerShdw>
                </a:effectLst>
              </a:rPr>
              <a:t>Offers equitable access to online courses for students who might not be able to take Advanced Placement, world language, core academic, and elective courses due to the lack of a highly-qualified instructor, too few students to offer the course, or scheduling conflicts within the school</a:t>
            </a:r>
          </a:p>
        </p:txBody>
      </p:sp>
      <p:pic>
        <p:nvPicPr>
          <p:cNvPr id="18436" name="Picture 4" descr="NewLogo.jpg"/>
          <p:cNvPicPr>
            <a:picLocks noChangeAspect="1"/>
          </p:cNvPicPr>
          <p:nvPr/>
        </p:nvPicPr>
        <p:blipFill>
          <a:blip r:embed="rId3" cstate="print"/>
          <a:srcRect/>
          <a:stretch>
            <a:fillRect/>
          </a:stretch>
        </p:blipFill>
        <p:spPr bwMode="auto">
          <a:xfrm>
            <a:off x="7938" y="42863"/>
            <a:ext cx="3152775" cy="1133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dirty="0" smtClean="0">
                <a:effectLst>
                  <a:outerShdw blurRad="38100" dist="38100" dir="2700000" algn="tl">
                    <a:srgbClr val="C0C0C0"/>
                  </a:outerShdw>
                </a:effectLst>
              </a:rPr>
              <a:t>Courses and Curriculum</a:t>
            </a:r>
          </a:p>
        </p:txBody>
      </p:sp>
      <p:sp>
        <p:nvSpPr>
          <p:cNvPr id="3" name="Content Placeholder 2"/>
          <p:cNvSpPr>
            <a:spLocks noGrp="1"/>
          </p:cNvSpPr>
          <p:nvPr>
            <p:ph idx="1"/>
          </p:nvPr>
        </p:nvSpPr>
        <p:spPr/>
        <p:txBody>
          <a:bodyPr>
            <a:normAutofit/>
          </a:bodyPr>
          <a:lstStyle/>
          <a:p>
            <a:pPr eaLnBrk="1" hangingPunct="1"/>
            <a:r>
              <a:rPr lang="en-US" sz="2400" dirty="0" smtClean="0">
                <a:effectLst>
                  <a:outerShdw blurRad="38100" dist="38100" dir="2700000" algn="tl">
                    <a:srgbClr val="C0C0C0"/>
                  </a:outerShdw>
                </a:effectLst>
              </a:rPr>
              <a:t>Aligned to Virginia</a:t>
            </a:r>
            <a:r>
              <a:rPr lang="en-US" altLang="en-US" sz="2400" dirty="0" smtClean="0">
                <a:effectLst>
                  <a:outerShdw blurRad="38100" dist="38100" dir="2700000" algn="tl">
                    <a:srgbClr val="C0C0C0"/>
                  </a:outerShdw>
                </a:effectLst>
              </a:rPr>
              <a:t>’</a:t>
            </a:r>
            <a:r>
              <a:rPr lang="en-US" sz="2400" dirty="0" smtClean="0">
                <a:effectLst>
                  <a:outerShdw blurRad="38100" dist="38100" dir="2700000" algn="tl">
                    <a:srgbClr val="C0C0C0"/>
                  </a:outerShdw>
                </a:effectLst>
              </a:rPr>
              <a:t>s Standards of Learning</a:t>
            </a:r>
          </a:p>
          <a:p>
            <a:pPr eaLnBrk="1" hangingPunct="1"/>
            <a:endParaRPr lang="en-US" sz="2400" dirty="0" smtClean="0">
              <a:effectLst>
                <a:outerShdw blurRad="38100" dist="38100" dir="2700000" algn="tl">
                  <a:srgbClr val="C0C0C0"/>
                </a:outerShdw>
              </a:effectLst>
            </a:endParaRPr>
          </a:p>
          <a:p>
            <a:pPr eaLnBrk="1" hangingPunct="1"/>
            <a:r>
              <a:rPr lang="en-US" sz="2400" dirty="0" smtClean="0">
                <a:effectLst>
                  <a:outerShdw blurRad="38100" dist="38100" dir="2700000" algn="tl">
                    <a:srgbClr val="C0C0C0"/>
                  </a:outerShdw>
                </a:effectLst>
              </a:rPr>
              <a:t>Authorized by the College Board</a:t>
            </a:r>
          </a:p>
          <a:p>
            <a:pPr eaLnBrk="1" hangingPunct="1"/>
            <a:endParaRPr lang="en-US" sz="2400" dirty="0" smtClean="0">
              <a:effectLst>
                <a:outerShdw blurRad="38100" dist="38100" dir="2700000" algn="tl">
                  <a:srgbClr val="C0C0C0"/>
                </a:outerShdw>
              </a:effectLst>
            </a:endParaRPr>
          </a:p>
          <a:p>
            <a:pPr eaLnBrk="1" hangingPunct="1"/>
            <a:r>
              <a:rPr lang="en-US" sz="2400" dirty="0" smtClean="0">
                <a:effectLst>
                  <a:outerShdw blurRad="38100" dist="38100" dir="2700000" algn="tl">
                    <a:srgbClr val="C0C0C0"/>
                  </a:outerShdw>
                </a:effectLst>
              </a:rPr>
              <a:t>Includes readings, discussion forums, written assignments, media, student presentations and projects, case studies, simulations, virtual lab assignments, models, interactive assignments, and opportunities for collaboration</a:t>
            </a:r>
          </a:p>
          <a:p>
            <a:pPr eaLnBrk="1" hangingPunct="1">
              <a:buNone/>
            </a:pPr>
            <a:endParaRPr lang="en-US" sz="2400" dirty="0" smtClean="0">
              <a:effectLst>
                <a:outerShdw blurRad="38100" dist="38100" dir="2700000" algn="tl">
                  <a:srgbClr val="C0C0C0"/>
                </a:outerShdw>
              </a:effectLst>
            </a:endParaRPr>
          </a:p>
          <a:p>
            <a:pPr eaLnBrk="1" hangingPunct="1"/>
            <a:r>
              <a:rPr lang="en-US" sz="2400" dirty="0" smtClean="0">
                <a:effectLst>
                  <a:outerShdw blurRad="38100" dist="38100" dir="2700000" algn="tl">
                    <a:srgbClr val="C0C0C0"/>
                  </a:outerShdw>
                </a:effectLst>
              </a:rPr>
              <a:t>Currently offers 54 courses</a:t>
            </a:r>
          </a:p>
          <a:p>
            <a:pPr eaLnBrk="1" hangingPunct="1"/>
            <a:endParaRPr lang="en-US" sz="2400" dirty="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outerShdw blurRad="38100" dist="38100" dir="2700000" algn="tl">
                    <a:srgbClr val="C0C0C0"/>
                  </a:outerShdw>
                </a:effectLst>
              </a:rPr>
              <a:t>Technical Infrastructure</a:t>
            </a:r>
          </a:p>
        </p:txBody>
      </p:sp>
      <p:sp>
        <p:nvSpPr>
          <p:cNvPr id="3" name="Content Placeholder 2"/>
          <p:cNvSpPr>
            <a:spLocks noGrp="1"/>
          </p:cNvSpPr>
          <p:nvPr>
            <p:ph idx="1"/>
          </p:nvPr>
        </p:nvSpPr>
        <p:spPr/>
        <p:txBody>
          <a:bodyPr/>
          <a:lstStyle/>
          <a:p>
            <a:r>
              <a:rPr lang="en-US" dirty="0" smtClean="0">
                <a:effectLst>
                  <a:outerShdw blurRad="38100" dist="38100" dir="2700000" algn="tl">
                    <a:srgbClr val="C0C0C0"/>
                  </a:outerShdw>
                </a:effectLst>
              </a:rPr>
              <a:t>Web-based learning management system (</a:t>
            </a:r>
            <a:r>
              <a:rPr lang="en-US" dirty="0" err="1" smtClean="0">
                <a:effectLst>
                  <a:outerShdw blurRad="38100" dist="38100" dir="2700000" algn="tl">
                    <a:srgbClr val="C0C0C0"/>
                  </a:outerShdw>
                </a:effectLst>
              </a:rPr>
              <a:t>BrightSpace</a:t>
            </a:r>
            <a:r>
              <a:rPr lang="en-US" dirty="0" smtClean="0">
                <a:effectLst>
                  <a:outerShdw blurRad="38100" dist="38100" dir="2700000" algn="tl">
                    <a:srgbClr val="C0C0C0"/>
                  </a:outerShdw>
                </a:effectLst>
              </a:rPr>
              <a:t>)</a:t>
            </a:r>
          </a:p>
          <a:p>
            <a:endParaRPr lang="en-US" dirty="0" smtClean="0">
              <a:effectLst>
                <a:outerShdw blurRad="38100" dist="38100" dir="2700000" algn="tl">
                  <a:srgbClr val="C0C0C0"/>
                </a:outerShdw>
              </a:effectLst>
            </a:endParaRPr>
          </a:p>
          <a:p>
            <a:r>
              <a:rPr lang="en-US" dirty="0" smtClean="0">
                <a:effectLst>
                  <a:outerShdw blurRad="38100" dist="38100" dir="2700000" algn="tl">
                    <a:srgbClr val="C0C0C0"/>
                  </a:outerShdw>
                </a:effectLst>
              </a:rPr>
              <a:t>Communication hardware and software</a:t>
            </a:r>
          </a:p>
          <a:p>
            <a:pPr>
              <a:buNone/>
            </a:pPr>
            <a:endParaRPr lang="en-US" dirty="0" smtClean="0">
              <a:effectLst>
                <a:outerShdw blurRad="38100" dist="38100" dir="2700000" algn="tl">
                  <a:srgbClr val="C0C0C0"/>
                </a:outerShdw>
              </a:effectLst>
            </a:endParaRPr>
          </a:p>
          <a:p>
            <a:r>
              <a:rPr lang="en-US" dirty="0" smtClean="0">
                <a:effectLst>
                  <a:outerShdw blurRad="38100" dist="38100" dir="2700000" algn="tl">
                    <a:srgbClr val="C0C0C0"/>
                  </a:outerShdw>
                </a:effectLst>
              </a:rPr>
              <a:t>Technical support for schools, including helpdesk</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dirty="0" smtClean="0">
                <a:effectLst>
                  <a:outerShdw blurRad="38100" dist="38100" dir="2700000" algn="tl">
                    <a:srgbClr val="C0C0C0"/>
                  </a:outerShdw>
                </a:effectLst>
              </a:rPr>
              <a:t>Instruction</a:t>
            </a:r>
          </a:p>
        </p:txBody>
      </p:sp>
      <p:sp>
        <p:nvSpPr>
          <p:cNvPr id="3" name="Content Placeholder 2"/>
          <p:cNvSpPr>
            <a:spLocks noGrp="1"/>
          </p:cNvSpPr>
          <p:nvPr>
            <p:ph idx="1"/>
          </p:nvPr>
        </p:nvSpPr>
        <p:spPr/>
        <p:txBody>
          <a:bodyPr/>
          <a:lstStyle/>
          <a:p>
            <a:pPr>
              <a:defRPr/>
            </a:pPr>
            <a:r>
              <a:rPr lang="en-US" dirty="0" smtClean="0"/>
              <a:t>Synchronous and asynchronous</a:t>
            </a:r>
          </a:p>
          <a:p>
            <a:pPr>
              <a:defRPr/>
            </a:pPr>
            <a:endParaRPr lang="en-US" dirty="0" smtClean="0"/>
          </a:p>
          <a:p>
            <a:pPr>
              <a:defRPr/>
            </a:pPr>
            <a:r>
              <a:rPr lang="en-US" dirty="0" smtClean="0"/>
              <a:t>Available 24/7</a:t>
            </a:r>
          </a:p>
          <a:p>
            <a:pPr>
              <a:defRPr/>
            </a:pPr>
            <a:endParaRPr lang="en-US" dirty="0" smtClean="0"/>
          </a:p>
          <a:p>
            <a:pPr>
              <a:defRPr/>
            </a:pPr>
            <a:r>
              <a:rPr lang="en-US" dirty="0" smtClean="0"/>
              <a:t>Teachers are facilitators, learning managers, and tutors</a:t>
            </a:r>
          </a:p>
          <a:p>
            <a:pPr eaLnBrk="1" hangingPunct="1">
              <a:buFont typeface="Wingdings" charset="0"/>
              <a:buNone/>
              <a:defRPr/>
            </a:pPr>
            <a:endParaRPr lang="en-US"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dirty="0" smtClean="0">
                <a:effectLst>
                  <a:outerShdw blurRad="38100" dist="38100" dir="2700000" algn="tl">
                    <a:srgbClr val="C0C0C0"/>
                  </a:outerShdw>
                </a:effectLst>
              </a:rPr>
              <a:t>Teachers</a:t>
            </a:r>
          </a:p>
        </p:txBody>
      </p:sp>
      <p:sp>
        <p:nvSpPr>
          <p:cNvPr id="3" name="Content Placeholder 2"/>
          <p:cNvSpPr>
            <a:spLocks noGrp="1"/>
          </p:cNvSpPr>
          <p:nvPr>
            <p:ph idx="1"/>
          </p:nvPr>
        </p:nvSpPr>
        <p:spPr>
          <a:xfrm>
            <a:off x="838200" y="1295400"/>
            <a:ext cx="8153400" cy="4419600"/>
          </a:xfrm>
        </p:spPr>
        <p:txBody>
          <a:bodyPr>
            <a:normAutofit fontScale="92500" lnSpcReduction="20000"/>
          </a:bodyPr>
          <a:lstStyle/>
          <a:p>
            <a:pPr eaLnBrk="1" hangingPunct="1"/>
            <a:r>
              <a:rPr lang="en-US" sz="3200" dirty="0" smtClean="0">
                <a:effectLst>
                  <a:outerShdw blurRad="38100" dist="38100" dir="2700000" algn="tl">
                    <a:srgbClr val="C0C0C0"/>
                  </a:outerShdw>
                </a:effectLst>
              </a:rPr>
              <a:t>66 Highly-qualified teachers</a:t>
            </a:r>
          </a:p>
          <a:p>
            <a:pPr eaLnBrk="1" hangingPunct="1"/>
            <a:endParaRPr lang="en-US" sz="3200" dirty="0" smtClean="0">
              <a:effectLst>
                <a:outerShdw blurRad="38100" dist="38100" dir="2700000" algn="tl">
                  <a:srgbClr val="C0C0C0"/>
                </a:outerShdw>
              </a:effectLst>
            </a:endParaRPr>
          </a:p>
          <a:p>
            <a:pPr eaLnBrk="1" hangingPunct="1"/>
            <a:r>
              <a:rPr lang="en-US" sz="3200" dirty="0" smtClean="0">
                <a:effectLst>
                  <a:outerShdw blurRad="38100" dist="38100" dir="2700000" algn="tl">
                    <a:srgbClr val="C0C0C0"/>
                  </a:outerShdw>
                </a:effectLst>
              </a:rPr>
              <a:t>Licensed in Virginia</a:t>
            </a:r>
          </a:p>
          <a:p>
            <a:pPr eaLnBrk="1" hangingPunct="1"/>
            <a:endParaRPr lang="en-US" sz="3200" dirty="0" smtClean="0">
              <a:effectLst>
                <a:outerShdw blurRad="38100" dist="38100" dir="2700000" algn="tl">
                  <a:srgbClr val="C0C0C0"/>
                </a:outerShdw>
              </a:effectLst>
            </a:endParaRPr>
          </a:p>
          <a:p>
            <a:pPr eaLnBrk="1" hangingPunct="1"/>
            <a:r>
              <a:rPr lang="en-US" sz="3200" dirty="0" smtClean="0">
                <a:effectLst>
                  <a:outerShdw blurRad="38100" dist="38100" dir="2700000" algn="tl">
                    <a:srgbClr val="C0C0C0"/>
                  </a:outerShdw>
                </a:effectLst>
              </a:rPr>
              <a:t>Endorsed in subject area</a:t>
            </a:r>
          </a:p>
          <a:p>
            <a:pPr eaLnBrk="1" hangingPunct="1"/>
            <a:endParaRPr lang="en-US" sz="3200" dirty="0" smtClean="0">
              <a:effectLst>
                <a:outerShdw blurRad="38100" dist="38100" dir="2700000" algn="tl">
                  <a:srgbClr val="C0C0C0"/>
                </a:outerShdw>
              </a:effectLst>
            </a:endParaRPr>
          </a:p>
          <a:p>
            <a:pPr eaLnBrk="1" hangingPunct="1"/>
            <a:r>
              <a:rPr lang="en-US" sz="3200" dirty="0" smtClean="0">
                <a:effectLst>
                  <a:outerShdw blurRad="38100" dist="38100" dir="2700000" algn="tl">
                    <a:srgbClr val="C0C0C0"/>
                  </a:outerShdw>
                </a:effectLst>
              </a:rPr>
              <a:t>Trained in providing online instruction</a:t>
            </a:r>
          </a:p>
          <a:p>
            <a:pPr eaLnBrk="1" hangingPunct="1"/>
            <a:endParaRPr lang="en-US" sz="3200" dirty="0" smtClean="0">
              <a:effectLst>
                <a:outerShdw blurRad="38100" dist="38100" dir="2700000" algn="tl">
                  <a:srgbClr val="C0C0C0"/>
                </a:outerShdw>
              </a:effectLst>
            </a:endParaRPr>
          </a:p>
          <a:p>
            <a:pPr eaLnBrk="1" hangingPunct="1"/>
            <a:r>
              <a:rPr lang="en-US" sz="3200" dirty="0" smtClean="0">
                <a:effectLst>
                  <a:outerShdw blurRad="38100" dist="38100" dir="2700000" algn="tl">
                    <a:srgbClr val="C0C0C0"/>
                  </a:outerShdw>
                </a:effectLst>
              </a:rPr>
              <a:t>Average student-teacher ratio is 109:1</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Who Uses VVA Courses?</a:t>
            </a:r>
            <a:endParaRPr lang="en-US" sz="3600" dirty="0"/>
          </a:p>
        </p:txBody>
      </p:sp>
      <p:sp>
        <p:nvSpPr>
          <p:cNvPr id="3" name="Content Placeholder 2"/>
          <p:cNvSpPr>
            <a:spLocks noGrp="1"/>
          </p:cNvSpPr>
          <p:nvPr>
            <p:ph idx="1"/>
          </p:nvPr>
        </p:nvSpPr>
        <p:spPr/>
        <p:txBody>
          <a:bodyPr/>
          <a:lstStyle/>
          <a:p>
            <a:endParaRPr lang="en-US"/>
          </a:p>
        </p:txBody>
      </p:sp>
      <p:graphicFrame>
        <p:nvGraphicFramePr>
          <p:cNvPr id="1026" name="Content Placeholder 4"/>
          <p:cNvGraphicFramePr>
            <a:graphicFrameLocks noGrp="1"/>
          </p:cNvGraphicFramePr>
          <p:nvPr/>
        </p:nvGraphicFramePr>
        <p:xfrm>
          <a:off x="762000" y="1828800"/>
          <a:ext cx="7645400" cy="3911600"/>
        </p:xfrm>
        <a:graphic>
          <a:graphicData uri="http://schemas.openxmlformats.org/presentationml/2006/ole">
            <mc:AlternateContent xmlns:mc="http://schemas.openxmlformats.org/markup-compatibility/2006">
              <mc:Choice xmlns:v="urn:schemas-microsoft-com:vml" Requires="v">
                <p:oleObj spid="_x0000_s1029" name="Chart" r:id="rId4" imgW="7458159" imgH="3362241" progId="Excel.Sheet.8">
                  <p:embed/>
                </p:oleObj>
              </mc:Choice>
              <mc:Fallback>
                <p:oleObj name="Chart" r:id="rId4" imgW="7458159" imgH="3362241" progId="Excel.Shee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76454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dirty="0" smtClean="0">
                <a:effectLst>
                  <a:outerShdw blurRad="38100" dist="38100" dir="2700000" algn="tl">
                    <a:srgbClr val="C0C0C0"/>
                  </a:outerShdw>
                </a:effectLst>
              </a:rPr>
              <a:t>Advanced Placement Courses</a:t>
            </a:r>
          </a:p>
        </p:txBody>
      </p:sp>
      <p:sp>
        <p:nvSpPr>
          <p:cNvPr id="3" name="Content Placeholder 2"/>
          <p:cNvSpPr>
            <a:spLocks noGrp="1"/>
          </p:cNvSpPr>
          <p:nvPr>
            <p:ph idx="1"/>
          </p:nvPr>
        </p:nvSpPr>
        <p:spPr>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numCol="2"/>
          <a:lstStyle/>
          <a:p>
            <a:pPr eaLnBrk="1" hangingPunct="1">
              <a:buFont typeface="Wingdings" charset="0"/>
              <a:buNone/>
              <a:defRPr/>
            </a:pPr>
            <a:r>
              <a:rPr lang="en-US" sz="2400" baseline="30000" dirty="0" smtClean="0"/>
              <a:t>Art History</a:t>
            </a:r>
            <a:r>
              <a:rPr lang="en-US" sz="2400" dirty="0" smtClean="0"/>
              <a:t> </a:t>
            </a:r>
          </a:p>
          <a:p>
            <a:pPr eaLnBrk="1" hangingPunct="1">
              <a:buFont typeface="Wingdings" charset="0"/>
              <a:buNone/>
              <a:defRPr/>
            </a:pPr>
            <a:r>
              <a:rPr lang="en-US" sz="2400" baseline="30000" dirty="0" smtClean="0"/>
              <a:t>Biology</a:t>
            </a:r>
          </a:p>
          <a:p>
            <a:pPr eaLnBrk="1" hangingPunct="1">
              <a:buFont typeface="Wingdings" charset="0"/>
              <a:buNone/>
              <a:defRPr/>
            </a:pPr>
            <a:r>
              <a:rPr lang="en-US" sz="2400" baseline="30000" dirty="0" smtClean="0"/>
              <a:t>Calculus AB </a:t>
            </a:r>
          </a:p>
          <a:p>
            <a:pPr eaLnBrk="1" hangingPunct="1">
              <a:buFont typeface="Wingdings" charset="0"/>
              <a:buNone/>
              <a:defRPr/>
            </a:pPr>
            <a:r>
              <a:rPr lang="en-US" sz="2400" baseline="30000" dirty="0" smtClean="0"/>
              <a:t>Calculus BC</a:t>
            </a:r>
          </a:p>
          <a:p>
            <a:pPr eaLnBrk="1" hangingPunct="1">
              <a:buFont typeface="Wingdings" charset="0"/>
              <a:buNone/>
              <a:defRPr/>
            </a:pPr>
            <a:r>
              <a:rPr lang="en-US" sz="2400" baseline="30000" dirty="0" smtClean="0"/>
              <a:t>Computer Science A</a:t>
            </a:r>
          </a:p>
          <a:p>
            <a:pPr eaLnBrk="1" hangingPunct="1">
              <a:buFont typeface="Wingdings" charset="0"/>
              <a:buNone/>
              <a:defRPr/>
            </a:pPr>
            <a:r>
              <a:rPr lang="en-US" sz="2400" baseline="30000" dirty="0" smtClean="0"/>
              <a:t>English Language </a:t>
            </a:r>
            <a:r>
              <a:rPr lang="en-US" sz="2400" baseline="30000" dirty="0"/>
              <a:t>&amp;</a:t>
            </a:r>
            <a:r>
              <a:rPr lang="en-US" sz="2400" baseline="30000" dirty="0" smtClean="0"/>
              <a:t> Composition</a:t>
            </a:r>
          </a:p>
          <a:p>
            <a:pPr eaLnBrk="1" hangingPunct="1">
              <a:buFont typeface="Wingdings" charset="0"/>
              <a:buNone/>
              <a:defRPr/>
            </a:pPr>
            <a:r>
              <a:rPr lang="en-US" sz="2400" baseline="30000" dirty="0" smtClean="0"/>
              <a:t>English Literature </a:t>
            </a:r>
            <a:r>
              <a:rPr lang="en-US" sz="2400" baseline="30000" dirty="0"/>
              <a:t>&amp;</a:t>
            </a:r>
            <a:r>
              <a:rPr lang="en-US" sz="2400" baseline="30000" dirty="0" smtClean="0"/>
              <a:t> Composition</a:t>
            </a:r>
          </a:p>
          <a:p>
            <a:pPr eaLnBrk="1" hangingPunct="1">
              <a:buFont typeface="Wingdings" charset="0"/>
              <a:buNone/>
              <a:defRPr/>
            </a:pPr>
            <a:r>
              <a:rPr lang="en-US" sz="2400" baseline="30000" dirty="0" smtClean="0"/>
              <a:t>Government and Politics: U.S.</a:t>
            </a:r>
          </a:p>
          <a:p>
            <a:pPr eaLnBrk="1" hangingPunct="1">
              <a:buFont typeface="Wingdings" charset="0"/>
              <a:buNone/>
              <a:defRPr/>
            </a:pPr>
            <a:r>
              <a:rPr lang="en-US" sz="2400" baseline="30000" dirty="0" smtClean="0"/>
              <a:t>Human Geography</a:t>
            </a:r>
          </a:p>
          <a:p>
            <a:pPr eaLnBrk="1" hangingPunct="1">
              <a:buFont typeface="Wingdings" charset="0"/>
              <a:buNone/>
              <a:defRPr/>
            </a:pPr>
            <a:r>
              <a:rPr lang="en-US" sz="2400" baseline="30000" dirty="0" smtClean="0"/>
              <a:t>Latin Literature</a:t>
            </a:r>
          </a:p>
          <a:p>
            <a:pPr eaLnBrk="1" hangingPunct="1">
              <a:buFont typeface="Wingdings" charset="0"/>
              <a:buNone/>
              <a:defRPr/>
            </a:pPr>
            <a:r>
              <a:rPr lang="en-US" sz="2400" baseline="30000" dirty="0" smtClean="0"/>
              <a:t>Physics B</a:t>
            </a:r>
          </a:p>
          <a:p>
            <a:pPr eaLnBrk="1" hangingPunct="1">
              <a:buFont typeface="Wingdings" charset="0"/>
              <a:buNone/>
              <a:defRPr/>
            </a:pPr>
            <a:r>
              <a:rPr lang="en-US" sz="2400" baseline="30000" dirty="0" smtClean="0"/>
              <a:t>Psychology</a:t>
            </a:r>
          </a:p>
          <a:p>
            <a:pPr eaLnBrk="1" hangingPunct="1">
              <a:buFont typeface="Wingdings" charset="0"/>
              <a:buNone/>
              <a:defRPr/>
            </a:pPr>
            <a:r>
              <a:rPr lang="en-US" sz="2400" baseline="30000" dirty="0" smtClean="0"/>
              <a:t>Spanish Language</a:t>
            </a:r>
          </a:p>
          <a:p>
            <a:pPr eaLnBrk="1" hangingPunct="1">
              <a:buFont typeface="Wingdings" charset="0"/>
              <a:buNone/>
              <a:defRPr/>
            </a:pPr>
            <a:r>
              <a:rPr lang="en-US" sz="2400" baseline="30000" dirty="0" smtClean="0"/>
              <a:t>Statistics</a:t>
            </a:r>
          </a:p>
          <a:p>
            <a:pPr eaLnBrk="1" hangingPunct="1">
              <a:buFont typeface="Wingdings" charset="0"/>
              <a:buNone/>
              <a:defRPr/>
            </a:pPr>
            <a:r>
              <a:rPr lang="en-US" sz="2400" baseline="30000" dirty="0" smtClean="0"/>
              <a:t>U.S. History</a:t>
            </a:r>
          </a:p>
          <a:p>
            <a:pPr eaLnBrk="1" hangingPunct="1">
              <a:buFont typeface="Wingdings" charset="0"/>
              <a:buNone/>
              <a:defRPr/>
            </a:pPr>
            <a:r>
              <a:rPr lang="en-US" sz="2400" baseline="30000" dirty="0" smtClean="0"/>
              <a:t>World History</a:t>
            </a:r>
          </a:p>
          <a:p>
            <a:pPr eaLnBrk="1" hangingPunct="1">
              <a:buFont typeface="Wingdings" charset="0"/>
              <a:buNone/>
              <a:defRPr/>
            </a:pPr>
            <a:r>
              <a:rPr lang="en-US" sz="2400" baseline="30000" dirty="0" smtClean="0"/>
              <a:t>Chinese</a:t>
            </a:r>
          </a:p>
          <a:p>
            <a:pPr eaLnBrk="1" hangingPunct="1">
              <a:buFont typeface="Wingdings" charset="0"/>
              <a:buNone/>
              <a:defRPr/>
            </a:pPr>
            <a:r>
              <a:rPr lang="en-US" sz="2400" baseline="30000" dirty="0" smtClean="0"/>
              <a:t>Environmental Science</a:t>
            </a:r>
          </a:p>
          <a:p>
            <a:pPr eaLnBrk="1" hangingPunct="1">
              <a:buFont typeface="Wingdings" charset="0"/>
              <a:buNone/>
              <a:defRPr/>
            </a:pPr>
            <a:r>
              <a:rPr lang="en-US" sz="2400" baseline="30000" dirty="0" smtClean="0"/>
              <a:t>European History</a:t>
            </a:r>
          </a:p>
          <a:p>
            <a:pPr eaLnBrk="1" hangingPunct="1">
              <a:buFont typeface="Wingdings" charset="0"/>
              <a:buNone/>
              <a:defRPr/>
            </a:pPr>
            <a:r>
              <a:rPr lang="en-US" sz="2400" baseline="30000" dirty="0" smtClean="0"/>
              <a:t>French Language </a:t>
            </a:r>
            <a:r>
              <a:rPr lang="en-US" sz="2400" baseline="30000" dirty="0"/>
              <a:t>&amp;</a:t>
            </a:r>
            <a:r>
              <a:rPr lang="en-US" sz="2400" baseline="30000" dirty="0" smtClean="0"/>
              <a:t> Composition</a:t>
            </a:r>
          </a:p>
          <a:p>
            <a:pPr eaLnBrk="1" hangingPunct="1">
              <a:buFont typeface="Wingdings" charset="0"/>
              <a:buNone/>
              <a:defRPr/>
            </a:pPr>
            <a:r>
              <a:rPr lang="en-US" sz="2400" baseline="30000" dirty="0" smtClean="0"/>
              <a:t>Government and Politics: Comparative</a:t>
            </a:r>
          </a:p>
          <a:p>
            <a:pPr eaLnBrk="1" hangingPunct="1">
              <a:buFont typeface="Wingdings" charset="0"/>
              <a:buNone/>
              <a:defRPr/>
            </a:pPr>
            <a:r>
              <a:rPr lang="en-US" sz="2400" baseline="30000" dirty="0" smtClean="0"/>
              <a:t>Macroeconomics</a:t>
            </a:r>
          </a:p>
          <a:p>
            <a:pPr eaLnBrk="1" hangingPunct="1">
              <a:buFont typeface="Wingdings" charset="0"/>
              <a:buNone/>
              <a:defRPr/>
            </a:pPr>
            <a:r>
              <a:rPr lang="en-US" sz="2400" baseline="30000" dirty="0" smtClean="0"/>
              <a:t>Microeconomics</a:t>
            </a:r>
            <a:endParaRPr lang="en-US" sz="2400"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600" dirty="0" smtClean="0">
                <a:effectLst>
                  <a:outerShdw blurRad="38100" dist="38100" dir="2700000" algn="tl">
                    <a:srgbClr val="C0C0C0"/>
                  </a:outerShdw>
                </a:effectLst>
              </a:rPr>
              <a:t>Standard Courses</a:t>
            </a:r>
          </a:p>
        </p:txBody>
      </p:sp>
      <p:sp>
        <p:nvSpPr>
          <p:cNvPr id="3" name="Content Placeholder 2"/>
          <p:cNvSpPr>
            <a:spLocks noGrp="1"/>
          </p:cNvSpPr>
          <p:nvPr>
            <p:ph idx="1"/>
          </p:nvPr>
        </p:nvSpPr>
        <p:spPr>
          <a:xfrm>
            <a:off x="838200" y="1371600"/>
            <a:ext cx="7620000" cy="4724400"/>
          </a:xfrm>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numCol="2"/>
          <a:lstStyle/>
          <a:p>
            <a:pPr eaLnBrk="1" hangingPunct="1">
              <a:buFont typeface="Wingdings" charset="0"/>
              <a:buNone/>
              <a:defRPr/>
            </a:pPr>
            <a:r>
              <a:rPr lang="en-US" sz="2400" baseline="30000" dirty="0" smtClean="0"/>
              <a:t>Arabic I</a:t>
            </a:r>
          </a:p>
          <a:p>
            <a:pPr eaLnBrk="1" hangingPunct="1">
              <a:buFont typeface="Wingdings" charset="0"/>
              <a:buNone/>
              <a:defRPr/>
            </a:pPr>
            <a:r>
              <a:rPr lang="en-US" sz="2400" baseline="30000" dirty="0" smtClean="0"/>
              <a:t>Arabic II</a:t>
            </a:r>
          </a:p>
          <a:p>
            <a:pPr eaLnBrk="1" hangingPunct="1">
              <a:buFont typeface="Wingdings" charset="0"/>
              <a:buNone/>
              <a:defRPr/>
            </a:pPr>
            <a:r>
              <a:rPr lang="en-US" sz="2400" baseline="30000" dirty="0" smtClean="0"/>
              <a:t>Arabic III</a:t>
            </a:r>
          </a:p>
          <a:p>
            <a:pPr eaLnBrk="1" hangingPunct="1">
              <a:buFont typeface="Wingdings" charset="0"/>
              <a:buNone/>
              <a:defRPr/>
            </a:pPr>
            <a:r>
              <a:rPr lang="en-US" sz="2400" baseline="30000" dirty="0" smtClean="0"/>
              <a:t>Astronomy</a:t>
            </a:r>
          </a:p>
          <a:p>
            <a:pPr eaLnBrk="1" hangingPunct="1">
              <a:buFont typeface="Wingdings" charset="0"/>
              <a:buNone/>
              <a:defRPr/>
            </a:pPr>
            <a:r>
              <a:rPr lang="en-US" sz="2400" baseline="30000" dirty="0" smtClean="0"/>
              <a:t>Chemistry </a:t>
            </a:r>
          </a:p>
          <a:p>
            <a:pPr eaLnBrk="1" hangingPunct="1">
              <a:buFont typeface="Wingdings" charset="0"/>
              <a:buNone/>
              <a:defRPr/>
            </a:pPr>
            <a:r>
              <a:rPr lang="en-US" sz="2400" baseline="30000" dirty="0" smtClean="0"/>
              <a:t>Chinese I</a:t>
            </a:r>
          </a:p>
          <a:p>
            <a:pPr eaLnBrk="1" hangingPunct="1">
              <a:buFont typeface="Wingdings" charset="0"/>
              <a:buNone/>
              <a:defRPr/>
            </a:pPr>
            <a:r>
              <a:rPr lang="en-US" sz="2400" baseline="30000" dirty="0" smtClean="0"/>
              <a:t>Chinese I</a:t>
            </a:r>
          </a:p>
          <a:p>
            <a:pPr eaLnBrk="1" hangingPunct="1">
              <a:buFont typeface="Wingdings" charset="0"/>
              <a:buNone/>
              <a:defRPr/>
            </a:pPr>
            <a:r>
              <a:rPr lang="en-US" sz="2400" baseline="30000" dirty="0" smtClean="0"/>
              <a:t>Chinese III</a:t>
            </a:r>
          </a:p>
          <a:p>
            <a:pPr eaLnBrk="1" hangingPunct="1">
              <a:buFont typeface="Wingdings" charset="0"/>
              <a:buNone/>
              <a:defRPr/>
            </a:pPr>
            <a:r>
              <a:rPr lang="en-US" sz="2400" baseline="30000" dirty="0" smtClean="0"/>
              <a:t>Chinese IV</a:t>
            </a:r>
          </a:p>
          <a:p>
            <a:pPr eaLnBrk="1" hangingPunct="1">
              <a:buFont typeface="Wingdings" charset="0"/>
              <a:buNone/>
              <a:defRPr/>
            </a:pPr>
            <a:r>
              <a:rPr lang="en-US" sz="2400" baseline="30000" dirty="0" smtClean="0"/>
              <a:t>Creative Writing</a:t>
            </a:r>
          </a:p>
          <a:p>
            <a:pPr eaLnBrk="1" hangingPunct="1">
              <a:buFont typeface="Wingdings" charset="0"/>
              <a:buNone/>
              <a:defRPr/>
            </a:pPr>
            <a:r>
              <a:rPr lang="en-US" sz="2400" baseline="30000" dirty="0" smtClean="0"/>
              <a:t>Earth Science I</a:t>
            </a:r>
          </a:p>
          <a:p>
            <a:pPr eaLnBrk="1" hangingPunct="1">
              <a:buFont typeface="Wingdings" charset="0"/>
              <a:buNone/>
              <a:defRPr/>
            </a:pPr>
            <a:r>
              <a:rPr lang="en-US" sz="2400" baseline="30000" dirty="0" smtClean="0"/>
              <a:t>Earth Science II: Astronomy</a:t>
            </a:r>
          </a:p>
          <a:p>
            <a:pPr eaLnBrk="1" hangingPunct="1">
              <a:buFont typeface="Wingdings" charset="0"/>
              <a:buNone/>
              <a:defRPr/>
            </a:pPr>
            <a:r>
              <a:rPr lang="en-US" sz="2400" baseline="30000" dirty="0" smtClean="0"/>
              <a:t>Economics &amp; Personal Finance</a:t>
            </a:r>
          </a:p>
          <a:p>
            <a:pPr eaLnBrk="1" hangingPunct="1">
              <a:buFont typeface="Wingdings" charset="0"/>
              <a:buNone/>
              <a:defRPr/>
            </a:pPr>
            <a:r>
              <a:rPr lang="en-US" sz="2400" baseline="30000" dirty="0" smtClean="0"/>
              <a:t>Intro to Game Design &amp; Development</a:t>
            </a:r>
          </a:p>
          <a:p>
            <a:pPr eaLnBrk="1" hangingPunct="1">
              <a:buFont typeface="Wingdings" charset="0"/>
              <a:buNone/>
              <a:defRPr/>
            </a:pPr>
            <a:r>
              <a:rPr lang="en-US" sz="2400" baseline="30000" dirty="0" smtClean="0"/>
              <a:t>Latin I</a:t>
            </a:r>
          </a:p>
          <a:p>
            <a:pPr eaLnBrk="1" hangingPunct="1">
              <a:buFont typeface="Wingdings" charset="0"/>
              <a:buNone/>
              <a:defRPr/>
            </a:pPr>
            <a:r>
              <a:rPr lang="en-US" sz="2400" baseline="30000" dirty="0" smtClean="0"/>
              <a:t>Latin II</a:t>
            </a:r>
          </a:p>
          <a:p>
            <a:pPr eaLnBrk="1" hangingPunct="1">
              <a:buFont typeface="Wingdings" charset="0"/>
              <a:buNone/>
              <a:defRPr/>
            </a:pPr>
            <a:r>
              <a:rPr lang="en-US" sz="2400" baseline="30000" dirty="0" smtClean="0"/>
              <a:t>Latin III</a:t>
            </a:r>
          </a:p>
          <a:p>
            <a:pPr eaLnBrk="1" hangingPunct="1">
              <a:buFont typeface="Wingdings" charset="0"/>
              <a:buNone/>
              <a:defRPr/>
            </a:pPr>
            <a:r>
              <a:rPr lang="en-US" sz="2400" baseline="30000" dirty="0" smtClean="0"/>
              <a:t>Latin IV</a:t>
            </a:r>
          </a:p>
          <a:p>
            <a:pPr eaLnBrk="1" hangingPunct="1">
              <a:buFont typeface="Wingdings" charset="0"/>
              <a:buNone/>
              <a:defRPr/>
            </a:pPr>
            <a:r>
              <a:rPr lang="en-US" sz="2400" baseline="30000" dirty="0" smtClean="0"/>
              <a:t>Physics (Honors)</a:t>
            </a:r>
          </a:p>
          <a:p>
            <a:pPr eaLnBrk="1" hangingPunct="1">
              <a:buFont typeface="Wingdings" charset="0"/>
              <a:buNone/>
              <a:defRPr/>
            </a:pPr>
            <a:r>
              <a:rPr lang="en-US" sz="2400" baseline="30000" dirty="0" smtClean="0"/>
              <a:t>Pre-Calculus &amp; Math Analysis</a:t>
            </a:r>
          </a:p>
          <a:p>
            <a:pPr eaLnBrk="1" hangingPunct="1">
              <a:buFont typeface="Wingdings" charset="0"/>
              <a:buNone/>
              <a:defRPr/>
            </a:pPr>
            <a:r>
              <a:rPr lang="en-US" sz="2400" baseline="30000" dirty="0" smtClean="0"/>
              <a:t>Introductory</a:t>
            </a:r>
            <a:r>
              <a:rPr lang="en-US" sz="2400" dirty="0" smtClean="0"/>
              <a:t> </a:t>
            </a:r>
            <a:r>
              <a:rPr lang="en-US" sz="2400" baseline="30000" dirty="0" smtClean="0"/>
              <a:t>Spanish</a:t>
            </a:r>
          </a:p>
          <a:p>
            <a:pPr eaLnBrk="1" hangingPunct="1">
              <a:buFont typeface="Wingdings" charset="0"/>
              <a:buNone/>
              <a:defRPr/>
            </a:pPr>
            <a:r>
              <a:rPr lang="en-US" sz="2400" baseline="30000" dirty="0" smtClean="0"/>
              <a:t>Beginning Spanish</a:t>
            </a:r>
          </a:p>
          <a:p>
            <a:pPr eaLnBrk="1" hangingPunct="1">
              <a:buFont typeface="Wingdings" charset="0"/>
              <a:buNone/>
              <a:defRPr/>
            </a:pPr>
            <a:r>
              <a:rPr lang="en-US" sz="2400" baseline="30000" dirty="0" smtClean="0"/>
              <a:t>Intermediate Spanish</a:t>
            </a:r>
          </a:p>
          <a:p>
            <a:pPr eaLnBrk="1" hangingPunct="1">
              <a:buFont typeface="Wingdings" charset="0"/>
              <a:buNone/>
              <a:defRPr/>
            </a:pPr>
            <a:r>
              <a:rPr lang="en-US" sz="2400" baseline="30000" dirty="0" smtClean="0"/>
              <a:t>Advanced Spanish</a:t>
            </a:r>
          </a:p>
          <a:p>
            <a:pPr eaLnBrk="1" hangingPunct="1">
              <a:buFont typeface="Wingdings" charset="0"/>
              <a:buNone/>
              <a:defRPr/>
            </a:pPr>
            <a:r>
              <a:rPr lang="en-US" sz="2400" baseline="30000" dirty="0" smtClean="0"/>
              <a:t>Survey of World Languages &amp; Cultures</a:t>
            </a:r>
          </a:p>
          <a:p>
            <a:pPr eaLnBrk="1" hangingPunct="1">
              <a:buFont typeface="Wingdings" charset="0"/>
              <a:buNone/>
              <a:defRPr/>
            </a:pPr>
            <a:r>
              <a:rPr lang="en-US" sz="2400" baseline="30000" dirty="0" smtClean="0"/>
              <a:t>World History I</a:t>
            </a:r>
          </a:p>
          <a:p>
            <a:pPr eaLnBrk="1" hangingPunct="1">
              <a:buFont typeface="Wingdings" charset="0"/>
              <a:buNone/>
              <a:defRPr/>
            </a:pPr>
            <a:r>
              <a:rPr lang="en-US" sz="2400" baseline="30000" dirty="0" smtClean="0"/>
              <a:t>World Mythology</a:t>
            </a:r>
            <a:endParaRPr lang="en-US"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626781"/>
          </a:xfrm>
        </p:spPr>
        <p:txBody>
          <a:bodyPr>
            <a:noAutofit/>
          </a:bodyPr>
          <a:lstStyle/>
          <a:p>
            <a:r>
              <a:rPr lang="en-US" sz="3600" b="1" dirty="0" smtClean="0">
                <a:cs typeface="Arial" pitchFamily="34" charset="0"/>
              </a:rPr>
              <a:t>Schools Not </a:t>
            </a:r>
            <a:r>
              <a:rPr lang="en-US" sz="3600" b="1" i="1" dirty="0" smtClean="0">
                <a:solidFill>
                  <a:srgbClr val="FF0000"/>
                </a:solidFill>
                <a:cs typeface="Arial" pitchFamily="34" charset="0"/>
              </a:rPr>
              <a:t>Fully</a:t>
            </a:r>
            <a:r>
              <a:rPr lang="en-US" sz="3600" b="1" dirty="0" smtClean="0">
                <a:solidFill>
                  <a:srgbClr val="FF0000"/>
                </a:solidFill>
                <a:cs typeface="Arial" pitchFamily="34" charset="0"/>
              </a:rPr>
              <a:t> </a:t>
            </a:r>
            <a:r>
              <a:rPr lang="en-US" sz="3600" b="1" i="1" dirty="0" smtClean="0">
                <a:solidFill>
                  <a:srgbClr val="FF0000"/>
                </a:solidFill>
                <a:cs typeface="Arial" pitchFamily="34" charset="0"/>
              </a:rPr>
              <a:t>Accredited</a:t>
            </a:r>
            <a:r>
              <a:rPr lang="en-US" sz="3600" b="1" dirty="0" smtClean="0">
                <a:solidFill>
                  <a:srgbClr val="FF0000"/>
                </a:solidFill>
                <a:cs typeface="Arial" pitchFamily="34" charset="0"/>
              </a:rPr>
              <a:t> </a:t>
            </a:r>
            <a:r>
              <a:rPr lang="en-US" sz="3600" b="1" dirty="0" smtClean="0">
                <a:solidFill>
                  <a:schemeClr val="accent2">
                    <a:lumMod val="75000"/>
                  </a:schemeClr>
                </a:solidFill>
                <a:cs typeface="Arial" pitchFamily="34" charset="0"/>
              </a:rPr>
              <a:t/>
            </a:r>
            <a:br>
              <a:rPr lang="en-US" sz="3600" b="1" dirty="0" smtClean="0">
                <a:solidFill>
                  <a:schemeClr val="accent2">
                    <a:lumMod val="75000"/>
                  </a:schemeClr>
                </a:solidFill>
                <a:cs typeface="Arial" pitchFamily="34" charset="0"/>
              </a:rPr>
            </a:br>
            <a:r>
              <a:rPr lang="en-US" sz="3600" b="1" dirty="0" smtClean="0">
                <a:cs typeface="Arial" pitchFamily="34" charset="0"/>
              </a:rPr>
              <a:t>2002-2003 until 2014-2015</a:t>
            </a:r>
            <a:endParaRPr lang="en-US" sz="3600" b="1" dirty="0">
              <a:cs typeface="Arial" pitchFamily="34" charset="0"/>
            </a:endParaRP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943947739"/>
              </p:ext>
            </p:extLst>
          </p:nvPr>
        </p:nvGraphicFramePr>
        <p:xfrm>
          <a:off x="457200" y="1524000"/>
          <a:ext cx="7808614"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8305800" y="2590800"/>
            <a:ext cx="82296" cy="78829"/>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216325" y="2212193"/>
            <a:ext cx="583814"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 567</a:t>
            </a:r>
            <a:endParaRPr lang="en-US" sz="1600" b="1" dirty="0">
              <a:solidFill>
                <a:srgbClr val="FF0000"/>
              </a:solidFill>
              <a:latin typeface="Arial" pitchFamily="34" charset="0"/>
              <a:cs typeface="Arial" pitchFamily="34" charset="0"/>
            </a:endParaRPr>
          </a:p>
        </p:txBody>
      </p:sp>
      <p:sp>
        <p:nvSpPr>
          <p:cNvPr id="20" name="TextBox 19"/>
          <p:cNvSpPr txBox="1"/>
          <p:nvPr/>
        </p:nvSpPr>
        <p:spPr>
          <a:xfrm>
            <a:off x="8077200" y="5559552"/>
            <a:ext cx="694307" cy="400110"/>
          </a:xfrm>
          <a:prstGeom prst="rect">
            <a:avLst/>
          </a:prstGeom>
          <a:noFill/>
        </p:spPr>
        <p:txBody>
          <a:bodyPr wrap="square" rtlCol="0">
            <a:spAutoFit/>
          </a:bodyPr>
          <a:lstStyle/>
          <a:p>
            <a:endParaRPr lang="en-US" sz="1000" b="1" dirty="0">
              <a:latin typeface="Arial" pitchFamily="34" charset="0"/>
              <a:cs typeface="Arial" pitchFamily="34" charset="0"/>
            </a:endParaRPr>
          </a:p>
          <a:p>
            <a:r>
              <a:rPr lang="en-US" sz="1000" b="1" dirty="0" smtClean="0">
                <a:latin typeface="Arial" pitchFamily="34" charset="0"/>
                <a:cs typeface="Arial" pitchFamily="34" charset="0"/>
              </a:rPr>
              <a:t>2014-15</a:t>
            </a:r>
            <a:endParaRPr lang="en-US" sz="1000" b="1" dirty="0">
              <a:latin typeface="Arial" pitchFamily="34" charset="0"/>
              <a:cs typeface="Arial" pitchFamily="34" charset="0"/>
            </a:endParaRPr>
          </a:p>
        </p:txBody>
      </p:sp>
      <p:cxnSp>
        <p:nvCxnSpPr>
          <p:cNvPr id="22" name="Straight Connector 21"/>
          <p:cNvCxnSpPr>
            <a:endCxn id="18" idx="2"/>
          </p:cNvCxnSpPr>
          <p:nvPr/>
        </p:nvCxnSpPr>
        <p:spPr>
          <a:xfrm flipV="1">
            <a:off x="7848600" y="2669629"/>
            <a:ext cx="498348" cy="6831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pPr>
              <a:defRPr/>
            </a:pPr>
            <a:fld id="{E7C08D64-A731-4214-8171-09EF7181C717}"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outerShdw blurRad="38100" dist="38100" dir="2700000" algn="tl">
                    <a:srgbClr val="C0C0C0"/>
                  </a:outerShdw>
                </a:effectLst>
              </a:rPr>
              <a:t>Fiscal Year 2013-2014</a:t>
            </a:r>
          </a:p>
        </p:txBody>
      </p:sp>
      <p:graphicFrame>
        <p:nvGraphicFramePr>
          <p:cNvPr id="44034" name="Content Placeholder 4"/>
          <p:cNvGraphicFramePr>
            <a:graphicFrameLocks noGrp="1"/>
          </p:cNvGraphicFramePr>
          <p:nvPr>
            <p:ph idx="1"/>
          </p:nvPr>
        </p:nvGraphicFramePr>
        <p:xfrm>
          <a:off x="787400" y="1993900"/>
          <a:ext cx="7645400" cy="3632200"/>
        </p:xfrm>
        <a:graphic>
          <a:graphicData uri="http://schemas.openxmlformats.org/presentationml/2006/ole">
            <mc:AlternateContent xmlns:mc="http://schemas.openxmlformats.org/markup-compatibility/2006">
              <mc:Choice xmlns:v="urn:schemas-microsoft-com:vml" Requires="v">
                <p:oleObj spid="_x0000_s2053" name="Chart" r:id="rId5" imgW="7634160" imgH="3620520" progId="Excel.Sheet.8">
                  <p:embed/>
                </p:oleObj>
              </mc:Choice>
              <mc:Fallback>
                <p:oleObj name="Chart" r:id="rId5" imgW="7634160" imgH="3620520" progId="Excel.Shee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1993900"/>
                        <a:ext cx="7645400" cy="363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Next Steps</a:t>
            </a:r>
            <a:endParaRPr lang="en-US" sz="3600" dirty="0"/>
          </a:p>
        </p:txBody>
      </p:sp>
      <p:sp>
        <p:nvSpPr>
          <p:cNvPr id="3" name="Content Placeholder 2"/>
          <p:cNvSpPr>
            <a:spLocks noGrp="1"/>
          </p:cNvSpPr>
          <p:nvPr>
            <p:ph idx="1"/>
          </p:nvPr>
        </p:nvSpPr>
        <p:spPr>
          <a:xfrm>
            <a:off x="381000" y="1219200"/>
            <a:ext cx="8610600" cy="4800600"/>
          </a:xfrm>
        </p:spPr>
        <p:txBody>
          <a:bodyPr>
            <a:normAutofit lnSpcReduction="10000"/>
          </a:bodyPr>
          <a:lstStyle/>
          <a:p>
            <a:r>
              <a:rPr lang="en-US" dirty="0" smtClean="0"/>
              <a:t>Broadband :  Access and speed for school divisions</a:t>
            </a:r>
          </a:p>
          <a:p>
            <a:endParaRPr lang="en-US" dirty="0" smtClean="0"/>
          </a:p>
          <a:p>
            <a:r>
              <a:rPr lang="en-US" smtClean="0"/>
              <a:t>Learn24VA:  </a:t>
            </a:r>
            <a:r>
              <a:rPr lang="en-US" dirty="0" smtClean="0"/>
              <a:t>Access to content for students and teachers through a Web portal</a:t>
            </a:r>
          </a:p>
          <a:p>
            <a:endParaRPr lang="en-US" dirty="0" smtClean="0"/>
          </a:p>
          <a:p>
            <a:r>
              <a:rPr lang="en-US" dirty="0" smtClean="0"/>
              <a:t>Virtual Textbook Marketplace and Resource Center:  Access to electronic textbooks, chapters, tests, resources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endParaRPr lang="en-US" sz="4000" dirty="0" smtClean="0"/>
          </a:p>
          <a:p>
            <a:pPr algn="ctr">
              <a:buNone/>
            </a:pPr>
            <a:endParaRPr lang="en-US" sz="4000" dirty="0" smtClean="0"/>
          </a:p>
          <a:p>
            <a:pPr algn="ctr">
              <a:buNone/>
            </a:pPr>
            <a:r>
              <a:rPr lang="en-US" sz="4000" dirty="0" smtClean="0"/>
              <a:t>Questions or Comments? </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School Accreditation Ratings</a:t>
            </a:r>
            <a:endParaRPr lang="en-US" sz="3600" dirty="0"/>
          </a:p>
        </p:txBody>
      </p:sp>
      <p:sp>
        <p:nvSpPr>
          <p:cNvPr id="3" name="Content Placeholder 2"/>
          <p:cNvSpPr>
            <a:spLocks noGrp="1"/>
          </p:cNvSpPr>
          <p:nvPr>
            <p:ph idx="1"/>
          </p:nvPr>
        </p:nvSpPr>
        <p:spPr/>
        <p:txBody>
          <a:bodyPr>
            <a:normAutofit fontScale="40000" lnSpcReduction="20000"/>
          </a:bodyPr>
          <a:lstStyle/>
          <a:p>
            <a:r>
              <a:rPr lang="en-US" sz="6000" i="1" dirty="0" smtClean="0"/>
              <a:t>Fully Accredited</a:t>
            </a:r>
            <a:r>
              <a:rPr lang="en-US" sz="6000" dirty="0" smtClean="0"/>
              <a:t>: Meets all benchmarks for achievement levels</a:t>
            </a:r>
          </a:p>
          <a:p>
            <a:endParaRPr lang="en-US" sz="5100" dirty="0" smtClean="0"/>
          </a:p>
          <a:p>
            <a:r>
              <a:rPr lang="en-US" sz="6000" i="1" dirty="0" smtClean="0"/>
              <a:t>Accredited with Warning</a:t>
            </a:r>
            <a:r>
              <a:rPr lang="en-US" sz="6000" dirty="0" smtClean="0"/>
              <a:t>:  Adjusted pass rates for a core subject(s) is below benchmark or failed to meet minimum threshold for graduation and completion index</a:t>
            </a:r>
          </a:p>
          <a:p>
            <a:endParaRPr lang="en-US" sz="5100" dirty="0" smtClean="0"/>
          </a:p>
          <a:p>
            <a:r>
              <a:rPr lang="en-US" sz="6000" i="1" dirty="0" smtClean="0"/>
              <a:t>Accreditation Denied</a:t>
            </a:r>
            <a:r>
              <a:rPr lang="en-US" sz="6000" dirty="0" smtClean="0"/>
              <a:t>:  Failed to meet the requirements for full accreditation for four consecutive years</a:t>
            </a:r>
          </a:p>
          <a:p>
            <a:endParaRPr lang="en-US" sz="5100" dirty="0" smtClean="0"/>
          </a:p>
          <a:p>
            <a:r>
              <a:rPr lang="en-US" sz="6000" i="1" dirty="0" smtClean="0"/>
              <a:t>Conditionally Accredited</a:t>
            </a:r>
            <a:r>
              <a:rPr lang="en-US" sz="6000" dirty="0" smtClean="0"/>
              <a:t>:  New school or reconstituted school (awarded to a school that fails to meet full accreditation requirements for four consecutive years and receives permission from the Board of Education to reconstitute) </a:t>
            </a:r>
          </a:p>
          <a:p>
            <a:endParaRPr lang="en-US" dirty="0" smtClean="0"/>
          </a:p>
          <a:p>
            <a:endParaRPr lang="en-US" dirty="0" smtClean="0"/>
          </a:p>
          <a:p>
            <a:endParaRPr lang="en-US" dirty="0" smtClean="0"/>
          </a:p>
          <a:p>
            <a:pPr>
              <a:buNone/>
            </a:pP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Accreditation 2014</a:t>
            </a:r>
            <a:endParaRPr lang="en-US" sz="3600" dirty="0"/>
          </a:p>
        </p:txBody>
      </p:sp>
      <p:sp>
        <p:nvSpPr>
          <p:cNvPr id="6" name="Content Placeholder 5"/>
          <p:cNvSpPr>
            <a:spLocks noGrp="1"/>
          </p:cNvSpPr>
          <p:nvPr>
            <p:ph idx="1"/>
          </p:nvPr>
        </p:nvSpPr>
        <p:spPr/>
        <p:txBody>
          <a:bodyPr>
            <a:normAutofit lnSpcReduction="10000"/>
          </a:bodyPr>
          <a:lstStyle/>
          <a:p>
            <a:r>
              <a:rPr lang="en-US" sz="2400" dirty="0" smtClean="0"/>
              <a:t>Sixty-eight percent, or 1,246, of Virginia’s 1,827 public schools are rated as </a:t>
            </a:r>
            <a:r>
              <a:rPr lang="en-US" sz="2400" i="1" dirty="0" smtClean="0"/>
              <a:t>Fully Accredited </a:t>
            </a:r>
            <a:r>
              <a:rPr lang="en-US" sz="2400" dirty="0" smtClean="0"/>
              <a:t>for 2014-2015, compared with 77 percent for 2013-2014, and 93 percent for 2012-2013. </a:t>
            </a:r>
          </a:p>
          <a:p>
            <a:pPr>
              <a:buNone/>
            </a:pPr>
            <a:endParaRPr lang="en-US" sz="2400" dirty="0" smtClean="0"/>
          </a:p>
          <a:p>
            <a:r>
              <a:rPr lang="en-US" sz="2400" dirty="0" smtClean="0"/>
              <a:t>The number of schools </a:t>
            </a:r>
            <a:r>
              <a:rPr lang="en-US" sz="2400" i="1" dirty="0" smtClean="0"/>
              <a:t>Accredited with Warning </a:t>
            </a:r>
            <a:r>
              <a:rPr lang="en-US" sz="2400" dirty="0" smtClean="0"/>
              <a:t>rose to 541, an increase from last year’s total of 393. The drop in accreditation came despite statewide improvements in mathematics performance and hundreds of schools that also saw incremental gains in reading, writing and science. </a:t>
            </a:r>
          </a:p>
          <a:p>
            <a:endParaRPr lang="en-US" sz="2400" dirty="0" smtClean="0"/>
          </a:p>
          <a:p>
            <a:r>
              <a:rPr lang="en-US" sz="2400" dirty="0" smtClean="0"/>
              <a:t>Thirteen schools in six divisions are denied state accreditation for 2014-2015 because of persistently low student achievement.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2014-2015 Accreditation Ratings </a:t>
            </a:r>
            <a:endParaRPr lang="en-US" sz="3600" dirty="0"/>
          </a:p>
        </p:txBody>
      </p:sp>
      <p:graphicFrame>
        <p:nvGraphicFramePr>
          <p:cNvPr id="4" name="Content Placeholder 3"/>
          <p:cNvGraphicFramePr>
            <a:graphicFrameLocks noGrp="1"/>
          </p:cNvGraphicFramePr>
          <p:nvPr>
            <p:ph idx="1"/>
          </p:nvPr>
        </p:nvGraphicFramePr>
        <p:xfrm>
          <a:off x="1295400" y="1143000"/>
          <a:ext cx="6019800" cy="4278084"/>
        </p:xfrm>
        <a:graphic>
          <a:graphicData uri="http://schemas.openxmlformats.org/drawingml/2006/table">
            <a:tbl>
              <a:tblPr/>
              <a:tblGrid>
                <a:gridCol w="2588514"/>
                <a:gridCol w="1745742"/>
                <a:gridCol w="1685544"/>
              </a:tblGrid>
              <a:tr h="665480">
                <a:tc>
                  <a:txBody>
                    <a:bodyPr/>
                    <a:lstStyle/>
                    <a:p>
                      <a:r>
                        <a:rPr lang="en-US" u="sng" dirty="0"/>
                        <a:t>Accreditation Rating</a:t>
                      </a:r>
                    </a:p>
                  </a:txBody>
                  <a:tcPr anchor="ctr">
                    <a:lnL>
                      <a:noFill/>
                    </a:lnL>
                    <a:lnR>
                      <a:noFill/>
                    </a:lnR>
                    <a:lnB>
                      <a:noFill/>
                    </a:lnB>
                  </a:tcPr>
                </a:tc>
                <a:tc>
                  <a:txBody>
                    <a:bodyPr/>
                    <a:lstStyle/>
                    <a:p>
                      <a:r>
                        <a:rPr lang="en-US" u="sng" dirty="0"/>
                        <a:t>Number of Schools</a:t>
                      </a:r>
                    </a:p>
                  </a:txBody>
                  <a:tcPr anchor="ctr">
                    <a:lnL>
                      <a:noFill/>
                    </a:lnL>
                    <a:lnR>
                      <a:noFill/>
                    </a:lnR>
                    <a:lnT>
                      <a:noFill/>
                    </a:lnT>
                    <a:lnB>
                      <a:noFill/>
                    </a:lnB>
                  </a:tcPr>
                </a:tc>
                <a:tc>
                  <a:txBody>
                    <a:bodyPr/>
                    <a:lstStyle/>
                    <a:p>
                      <a:r>
                        <a:rPr lang="en-US" u="sng" dirty="0"/>
                        <a:t>Percent of All Schools</a:t>
                      </a:r>
                    </a:p>
                  </a:txBody>
                  <a:tcPr anchor="ctr">
                    <a:lnL>
                      <a:noFill/>
                    </a:lnL>
                    <a:lnR>
                      <a:noFill/>
                    </a:lnR>
                    <a:lnT>
                      <a:noFill/>
                    </a:lnT>
                    <a:lnB>
                      <a:noFill/>
                    </a:lnB>
                  </a:tcPr>
                </a:tc>
              </a:tr>
              <a:tr h="380274">
                <a:tc>
                  <a:txBody>
                    <a:bodyPr/>
                    <a:lstStyle/>
                    <a:p>
                      <a:r>
                        <a:rPr lang="en-US"/>
                        <a:t>Fully Accredited</a:t>
                      </a:r>
                    </a:p>
                  </a:txBody>
                  <a:tcPr anchor="ctr">
                    <a:lnL>
                      <a:noFill/>
                    </a:lnL>
                    <a:lnR>
                      <a:noFill/>
                    </a:lnR>
                    <a:lnT>
                      <a:noFill/>
                    </a:lnT>
                    <a:lnB>
                      <a:noFill/>
                    </a:lnB>
                  </a:tcPr>
                </a:tc>
                <a:tc>
                  <a:txBody>
                    <a:bodyPr/>
                    <a:lstStyle/>
                    <a:p>
                      <a:r>
                        <a:rPr lang="en-US"/>
                        <a:t>1,249</a:t>
                      </a:r>
                    </a:p>
                  </a:txBody>
                  <a:tcPr anchor="ctr">
                    <a:lnL>
                      <a:noFill/>
                    </a:lnL>
                    <a:lnR>
                      <a:noFill/>
                    </a:lnR>
                    <a:lnT>
                      <a:noFill/>
                    </a:lnT>
                    <a:lnB>
                      <a:noFill/>
                    </a:lnB>
                  </a:tcPr>
                </a:tc>
                <a:tc>
                  <a:txBody>
                    <a:bodyPr/>
                    <a:lstStyle/>
                    <a:p>
                      <a:r>
                        <a:rPr lang="en-US"/>
                        <a:t>68%</a:t>
                      </a:r>
                    </a:p>
                  </a:txBody>
                  <a:tcPr anchor="ctr">
                    <a:lnL>
                      <a:noFill/>
                    </a:lnL>
                    <a:lnR>
                      <a:noFill/>
                    </a:lnR>
                    <a:lnT>
                      <a:noFill/>
                    </a:lnT>
                    <a:lnB>
                      <a:noFill/>
                    </a:lnB>
                  </a:tcPr>
                </a:tc>
              </a:tr>
              <a:tr h="380274">
                <a:tc>
                  <a:txBody>
                    <a:bodyPr/>
                    <a:lstStyle/>
                    <a:p>
                      <a:r>
                        <a:rPr lang="en-US"/>
                        <a:t>Accredited with Warning</a:t>
                      </a:r>
                    </a:p>
                  </a:txBody>
                  <a:tcPr anchor="ctr">
                    <a:lnL>
                      <a:noFill/>
                    </a:lnL>
                    <a:lnR>
                      <a:noFill/>
                    </a:lnR>
                    <a:lnT>
                      <a:noFill/>
                    </a:lnT>
                    <a:lnB>
                      <a:noFill/>
                    </a:lnB>
                  </a:tcPr>
                </a:tc>
                <a:tc>
                  <a:txBody>
                    <a:bodyPr/>
                    <a:lstStyle/>
                    <a:p>
                      <a:r>
                        <a:rPr lang="en-US"/>
                        <a:t>541</a:t>
                      </a:r>
                    </a:p>
                  </a:txBody>
                  <a:tcPr anchor="ctr">
                    <a:lnL>
                      <a:noFill/>
                    </a:lnL>
                    <a:lnR>
                      <a:noFill/>
                    </a:lnR>
                    <a:lnT>
                      <a:noFill/>
                    </a:lnT>
                    <a:lnB>
                      <a:noFill/>
                    </a:lnB>
                  </a:tcPr>
                </a:tc>
                <a:tc>
                  <a:txBody>
                    <a:bodyPr/>
                    <a:lstStyle/>
                    <a:p>
                      <a:r>
                        <a:rPr lang="en-US"/>
                        <a:t>30%</a:t>
                      </a:r>
                    </a:p>
                  </a:txBody>
                  <a:tcPr anchor="ctr">
                    <a:lnL>
                      <a:noFill/>
                    </a:lnL>
                    <a:lnR>
                      <a:noFill/>
                    </a:lnR>
                    <a:lnT>
                      <a:noFill/>
                    </a:lnT>
                    <a:lnB>
                      <a:noFill/>
                    </a:lnB>
                  </a:tcPr>
                </a:tc>
              </a:tr>
              <a:tr h="380274">
                <a:tc>
                  <a:txBody>
                    <a:bodyPr/>
                    <a:lstStyle/>
                    <a:p>
                      <a:r>
                        <a:rPr lang="en-US"/>
                        <a:t>Accreditation Denied</a:t>
                      </a:r>
                    </a:p>
                  </a:txBody>
                  <a:tcPr anchor="ctr">
                    <a:lnL>
                      <a:noFill/>
                    </a:lnL>
                    <a:lnR>
                      <a:noFill/>
                    </a:lnR>
                    <a:lnT>
                      <a:noFill/>
                    </a:lnT>
                    <a:lnB>
                      <a:noFill/>
                    </a:lnB>
                  </a:tcPr>
                </a:tc>
                <a:tc>
                  <a:txBody>
                    <a:bodyPr/>
                    <a:lstStyle/>
                    <a:p>
                      <a:r>
                        <a:rPr lang="en-US"/>
                        <a:t>13</a:t>
                      </a:r>
                    </a:p>
                  </a:txBody>
                  <a:tcPr anchor="ctr">
                    <a:lnL>
                      <a:noFill/>
                    </a:lnL>
                    <a:lnR>
                      <a:noFill/>
                    </a:lnR>
                    <a:lnT>
                      <a:noFill/>
                    </a:lnT>
                    <a:lnB>
                      <a:noFill/>
                    </a:lnB>
                  </a:tcPr>
                </a:tc>
                <a:tc>
                  <a:txBody>
                    <a:bodyPr/>
                    <a:lstStyle/>
                    <a:p>
                      <a:r>
                        <a:rPr lang="en-US"/>
                        <a:t>&lt;1%</a:t>
                      </a:r>
                    </a:p>
                  </a:txBody>
                  <a:tcPr anchor="ctr">
                    <a:lnL>
                      <a:noFill/>
                    </a:lnL>
                    <a:lnR>
                      <a:noFill/>
                    </a:lnR>
                    <a:lnT>
                      <a:noFill/>
                    </a:lnT>
                    <a:lnB>
                      <a:noFill/>
                    </a:lnB>
                  </a:tcPr>
                </a:tc>
              </a:tr>
              <a:tr h="380274">
                <a:tc>
                  <a:txBody>
                    <a:bodyPr/>
                    <a:lstStyle/>
                    <a:p>
                      <a:r>
                        <a:rPr lang="en-US"/>
                        <a:t>Provisionally Accredited </a:t>
                      </a:r>
                    </a:p>
                  </a:txBody>
                  <a:tcPr anchor="ctr">
                    <a:lnL>
                      <a:noFill/>
                    </a:lnL>
                    <a:lnR>
                      <a:noFill/>
                    </a:lnR>
                    <a:lnT>
                      <a:noFill/>
                    </a:lnT>
                    <a:lnB>
                      <a:noFill/>
                    </a:lnB>
                  </a:tcPr>
                </a:tc>
                <a:tc>
                  <a:txBody>
                    <a:bodyPr/>
                    <a:lstStyle/>
                    <a:p>
                      <a:r>
                        <a:rPr lang="en-US"/>
                        <a:t>2</a:t>
                      </a:r>
                    </a:p>
                  </a:txBody>
                  <a:tcPr anchor="ctr">
                    <a:lnL>
                      <a:noFill/>
                    </a:lnL>
                    <a:lnR>
                      <a:noFill/>
                    </a:lnR>
                    <a:lnT>
                      <a:noFill/>
                    </a:lnT>
                    <a:lnB>
                      <a:noFill/>
                    </a:lnB>
                  </a:tcPr>
                </a:tc>
                <a:tc>
                  <a:txBody>
                    <a:bodyPr/>
                    <a:lstStyle/>
                    <a:p>
                      <a:r>
                        <a:rPr lang="en-US"/>
                        <a:t>&lt;1%</a:t>
                      </a:r>
                    </a:p>
                  </a:txBody>
                  <a:tcPr anchor="ctr">
                    <a:lnL>
                      <a:noFill/>
                    </a:lnL>
                    <a:lnR>
                      <a:noFill/>
                    </a:lnR>
                    <a:lnT>
                      <a:noFill/>
                    </a:lnT>
                    <a:lnB>
                      <a:noFill/>
                    </a:lnB>
                  </a:tcPr>
                </a:tc>
              </a:tr>
              <a:tr h="665480">
                <a:tc>
                  <a:txBody>
                    <a:bodyPr/>
                    <a:lstStyle/>
                    <a:p>
                      <a:r>
                        <a:rPr lang="en-US"/>
                        <a:t>Conditionally Accredited (New Schools)</a:t>
                      </a:r>
                    </a:p>
                  </a:txBody>
                  <a:tcPr anchor="ctr">
                    <a:lnL>
                      <a:noFill/>
                    </a:lnL>
                    <a:lnR>
                      <a:noFill/>
                    </a:lnR>
                    <a:lnT>
                      <a:noFill/>
                    </a:lnT>
                    <a:lnB>
                      <a:noFill/>
                    </a:lnB>
                  </a:tcPr>
                </a:tc>
                <a:tc>
                  <a:txBody>
                    <a:bodyPr/>
                    <a:lstStyle/>
                    <a:p>
                      <a:r>
                        <a:rPr lang="en-US"/>
                        <a:t>10</a:t>
                      </a:r>
                    </a:p>
                  </a:txBody>
                  <a:tcPr anchor="ctr">
                    <a:lnL>
                      <a:noFill/>
                    </a:lnL>
                    <a:lnR>
                      <a:noFill/>
                    </a:lnR>
                    <a:lnT>
                      <a:noFill/>
                    </a:lnT>
                    <a:lnB>
                      <a:noFill/>
                    </a:lnB>
                  </a:tcPr>
                </a:tc>
                <a:tc>
                  <a:txBody>
                    <a:bodyPr/>
                    <a:lstStyle/>
                    <a:p>
                      <a:r>
                        <a:rPr lang="en-US"/>
                        <a:t>&lt;1%</a:t>
                      </a:r>
                    </a:p>
                  </a:txBody>
                  <a:tcPr anchor="ctr">
                    <a:lnL>
                      <a:noFill/>
                    </a:lnL>
                    <a:lnR>
                      <a:noFill/>
                    </a:lnR>
                    <a:lnT>
                      <a:noFill/>
                    </a:lnT>
                    <a:lnB>
                      <a:noFill/>
                    </a:lnB>
                  </a:tcPr>
                </a:tc>
              </a:tr>
              <a:tr h="665480">
                <a:tc>
                  <a:txBody>
                    <a:bodyPr/>
                    <a:lstStyle/>
                    <a:p>
                      <a:r>
                        <a:rPr lang="en-US"/>
                        <a:t>Conditionally Accredited (Reconstituted Schools)</a:t>
                      </a:r>
                    </a:p>
                  </a:txBody>
                  <a:tcPr anchor="ctr">
                    <a:lnL>
                      <a:noFill/>
                    </a:lnL>
                    <a:lnR>
                      <a:noFill/>
                    </a:lnR>
                    <a:lnT>
                      <a:noFill/>
                    </a:lnT>
                    <a:lnB>
                      <a:noFill/>
                    </a:lnB>
                  </a:tcPr>
                </a:tc>
                <a:tc>
                  <a:txBody>
                    <a:bodyPr/>
                    <a:lstStyle/>
                    <a:p>
                      <a:r>
                        <a:rPr lang="en-US"/>
                        <a:t>11</a:t>
                      </a:r>
                    </a:p>
                  </a:txBody>
                  <a:tcPr anchor="ctr">
                    <a:lnL>
                      <a:noFill/>
                    </a:lnL>
                    <a:lnR>
                      <a:noFill/>
                    </a:lnR>
                    <a:lnT>
                      <a:noFill/>
                    </a:lnT>
                    <a:lnB>
                      <a:noFill/>
                    </a:lnB>
                  </a:tcPr>
                </a:tc>
                <a:tc>
                  <a:txBody>
                    <a:bodyPr/>
                    <a:lstStyle/>
                    <a:p>
                      <a:r>
                        <a:rPr lang="en-US"/>
                        <a:t>&lt;1%</a:t>
                      </a:r>
                    </a:p>
                  </a:txBody>
                  <a:tcPr anchor="ctr">
                    <a:lnL>
                      <a:noFill/>
                    </a:lnL>
                    <a:lnR>
                      <a:noFill/>
                    </a:lnR>
                    <a:lnT>
                      <a:noFill/>
                    </a:lnT>
                    <a:lnB>
                      <a:noFill/>
                    </a:lnB>
                  </a:tcPr>
                </a:tc>
              </a:tr>
              <a:tr h="380274">
                <a:tc>
                  <a:txBody>
                    <a:bodyPr/>
                    <a:lstStyle/>
                    <a:p>
                      <a:r>
                        <a:rPr lang="en-US"/>
                        <a:t>To Be Determined </a:t>
                      </a:r>
                    </a:p>
                  </a:txBody>
                  <a:tcPr anchor="ctr">
                    <a:lnL>
                      <a:noFill/>
                    </a:lnL>
                    <a:lnR>
                      <a:noFill/>
                    </a:lnR>
                    <a:lnT>
                      <a:noFill/>
                    </a:lnT>
                    <a:lnB>
                      <a:noFill/>
                    </a:lnB>
                  </a:tcPr>
                </a:tc>
                <a:tc>
                  <a:txBody>
                    <a:bodyPr/>
                    <a:lstStyle/>
                    <a:p>
                      <a:r>
                        <a:rPr lang="en-US"/>
                        <a:t>0</a:t>
                      </a:r>
                    </a:p>
                  </a:txBody>
                  <a:tcPr anchor="ctr">
                    <a:lnL>
                      <a:noFill/>
                    </a:lnL>
                    <a:lnR>
                      <a:noFill/>
                    </a:lnR>
                    <a:lnT>
                      <a:noFill/>
                    </a:lnT>
                    <a:lnB>
                      <a:noFill/>
                    </a:lnB>
                  </a:tcPr>
                </a:tc>
                <a:tc>
                  <a:txBody>
                    <a:bodyPr/>
                    <a:lstStyle/>
                    <a:p>
                      <a:r>
                        <a:rPr lang="en-US"/>
                        <a:t>0%</a:t>
                      </a:r>
                    </a:p>
                  </a:txBody>
                  <a:tcPr anchor="ctr">
                    <a:lnL>
                      <a:noFill/>
                    </a:lnL>
                    <a:lnR>
                      <a:noFill/>
                    </a:lnR>
                    <a:lnT>
                      <a:noFill/>
                    </a:lnT>
                    <a:lnB>
                      <a:noFill/>
                    </a:lnB>
                  </a:tcPr>
                </a:tc>
              </a:tr>
              <a:tr h="380274">
                <a:tc>
                  <a:txBody>
                    <a:bodyPr/>
                    <a:lstStyle/>
                    <a:p>
                      <a:r>
                        <a:rPr lang="en-US"/>
                        <a:t>Total Schools</a:t>
                      </a:r>
                    </a:p>
                  </a:txBody>
                  <a:tcPr anchor="ctr">
                    <a:lnL>
                      <a:noFill/>
                    </a:lnL>
                    <a:lnR>
                      <a:noFill/>
                    </a:lnR>
                    <a:lnT>
                      <a:noFill/>
                    </a:lnT>
                    <a:lnB>
                      <a:noFill/>
                    </a:lnB>
                  </a:tcPr>
                </a:tc>
                <a:tc>
                  <a:txBody>
                    <a:bodyPr/>
                    <a:lstStyle/>
                    <a:p>
                      <a:r>
                        <a:rPr lang="en-US"/>
                        <a:t>1,826</a:t>
                      </a:r>
                    </a:p>
                  </a:txBody>
                  <a:tcPr anchor="ctr">
                    <a:lnL>
                      <a:noFill/>
                    </a:lnL>
                    <a:lnR>
                      <a:noFill/>
                    </a:lnR>
                    <a:lnT>
                      <a:noFill/>
                    </a:lnT>
                    <a:lnB>
                      <a:noFill/>
                    </a:lnB>
                  </a:tcPr>
                </a:tc>
                <a:tc>
                  <a:txBody>
                    <a:bodyPr/>
                    <a:lstStyle/>
                    <a:p>
                      <a:r>
                        <a:rPr lang="en-US" dirty="0"/>
                        <a:t>100%</a:t>
                      </a:r>
                    </a:p>
                  </a:txBody>
                  <a:tcPr anchor="ctr">
                    <a:lnL>
                      <a:noFill/>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3687762"/>
          </a:xfrm>
        </p:spPr>
        <p:txBody>
          <a:bodyPr>
            <a:normAutofit/>
          </a:bodyPr>
          <a:lstStyle/>
          <a:p>
            <a:r>
              <a:rPr lang="en-US" sz="3600" dirty="0" smtClean="0"/>
              <a:t/>
            </a:r>
            <a:br>
              <a:rPr lang="en-US" sz="3600" dirty="0" smtClean="0"/>
            </a:br>
            <a:r>
              <a:rPr lang="en-US" sz="4000" dirty="0" smtClean="0"/>
              <a:t>Focus on Challenged Schools</a:t>
            </a:r>
            <a:endParaRPr lang="en-US" sz="4000" dirty="0"/>
          </a:p>
        </p:txBody>
      </p:sp>
    </p:spTree>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TotalTime>
  <Words>2634</Words>
  <Application>Microsoft Office PowerPoint</Application>
  <PresentationFormat>On-screen Show (4:3)</PresentationFormat>
  <Paragraphs>377</Paragraphs>
  <Slides>52</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ＭＳ Ｐゴシック</vt:lpstr>
      <vt:lpstr>Arial</vt:lpstr>
      <vt:lpstr>Calibri</vt:lpstr>
      <vt:lpstr>Times New Roman</vt:lpstr>
      <vt:lpstr>Wingdings</vt:lpstr>
      <vt:lpstr>Office Theme</vt:lpstr>
      <vt:lpstr>Chart</vt:lpstr>
      <vt:lpstr>A Look at K-12 Public Education</vt:lpstr>
      <vt:lpstr>PowerPoint Presentation</vt:lpstr>
      <vt:lpstr>Accreditation Process</vt:lpstr>
      <vt:lpstr>PowerPoint Presentation</vt:lpstr>
      <vt:lpstr>Schools Not Fully Accredited  2002-2003 until 2014-2015</vt:lpstr>
      <vt:lpstr>School Accreditation Ratings</vt:lpstr>
      <vt:lpstr>Accreditation 2014</vt:lpstr>
      <vt:lpstr>2014-2015 Accreditation Ratings </vt:lpstr>
      <vt:lpstr> Focus on Challenged Schools</vt:lpstr>
      <vt:lpstr>Federal and State Accountability Systems </vt:lpstr>
      <vt:lpstr>Actions Prior to Denied Status</vt:lpstr>
      <vt:lpstr>Some Success</vt:lpstr>
      <vt:lpstr>Conditionally Accredited Schools</vt:lpstr>
      <vt:lpstr>13 Schools Denied Accreditation for 2014-15</vt:lpstr>
      <vt:lpstr>Next Steps</vt:lpstr>
      <vt:lpstr>PowerPoint Presentation</vt:lpstr>
      <vt:lpstr>Virginia General Assembly Mandates for Board of Education, VDOE, and School Divisions  2011-2014 </vt:lpstr>
      <vt:lpstr>Educational Challenges</vt:lpstr>
      <vt:lpstr>Educational Challenges    continued</vt:lpstr>
      <vt:lpstr>Educational  Challenges   continued </vt:lpstr>
      <vt:lpstr>VDOE Staffing</vt:lpstr>
      <vt:lpstr>Despite these obstacles and challenges, Virginia Fares Well…  Student Achievement: Virginia &amp; the Nation</vt:lpstr>
      <vt:lpstr>Virginia &amp; NAEP Percent Proficient or Above Grade-4 Reading</vt:lpstr>
      <vt:lpstr>Virginia &amp; NAEP Percent Proficient or Above Grade-4 Mathematics</vt:lpstr>
      <vt:lpstr>Virginia &amp; NAEP Percent Proficient or Above Grade-4 Science</vt:lpstr>
      <vt:lpstr>SAT: Mathematics Mean Scaled Scores</vt:lpstr>
      <vt:lpstr>SAT: Reading Mean Scaled Scores</vt:lpstr>
      <vt:lpstr>SAT: Writing Mean Scaled Scores</vt:lpstr>
      <vt:lpstr>ACT (College Readiness Benchmarks):  Mathematics</vt:lpstr>
      <vt:lpstr>ACT:  Reading</vt:lpstr>
      <vt:lpstr>ACT: Grammar &amp; Usage</vt:lpstr>
      <vt:lpstr>ACT: Science</vt:lpstr>
      <vt:lpstr>ACT: Composite</vt:lpstr>
      <vt:lpstr>Advanced Placement 2013 Graduates with Qualifying Scores</vt:lpstr>
      <vt:lpstr>2013 NAEP-TIMSS Linking Study Mathematics</vt:lpstr>
      <vt:lpstr>2013 NAEP-TIMSS Linking Study Science</vt:lpstr>
      <vt:lpstr>SOL Innovations Committee</vt:lpstr>
      <vt:lpstr>In 1995</vt:lpstr>
      <vt:lpstr>Consideration and Opportunities for “Accountability 2.0”</vt:lpstr>
      <vt:lpstr>PowerPoint Presentation</vt:lpstr>
      <vt:lpstr>Slide Title</vt:lpstr>
      <vt:lpstr>Mission</vt:lpstr>
      <vt:lpstr>Courses and Curriculum</vt:lpstr>
      <vt:lpstr>Technical Infrastructure</vt:lpstr>
      <vt:lpstr>Instruction</vt:lpstr>
      <vt:lpstr>Teachers</vt:lpstr>
      <vt:lpstr>Who Uses VVA Courses?</vt:lpstr>
      <vt:lpstr>Advanced Placement Courses</vt:lpstr>
      <vt:lpstr>Standard Courses</vt:lpstr>
      <vt:lpstr>Fiscal Year 2013-2014</vt:lpstr>
      <vt:lpstr>Next Steps</vt:lpstr>
      <vt:lpstr>PowerPoint Presentation</vt:lpstr>
    </vt:vector>
  </TitlesOfParts>
  <Company>Virginia IT Infrastructure Partnership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SJS</dc:creator>
  <cp:lastModifiedBy>Public</cp:lastModifiedBy>
  <cp:revision>365</cp:revision>
  <dcterms:created xsi:type="dcterms:W3CDTF">2013-01-15T03:55:32Z</dcterms:created>
  <dcterms:modified xsi:type="dcterms:W3CDTF">2014-11-11T15:03:43Z</dcterms:modified>
</cp:coreProperties>
</file>